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4.png" ContentType="image/png"/>
  <Override PartName="/ppt/media/image9.png" ContentType="image/png"/>
  <Override PartName="/ppt/media/image4.png" ContentType="image/png"/>
  <Override PartName="/ppt/media/image34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CABBD1-C770-4D43-9239-B50C1744FB97}" type="doc">
      <dgm:prSet loTypeId="urn:microsoft.com/office/officeart/2005/8/layout/matrix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B78C19B1-46A1-2C40-9C04-81C1DBD50A6A}">
      <dgm:prSet phldrT="[Text]"/>
      <dgm:spPr>
        <a:solidFill>
          <a:srgbClr val="F2F3F3"/>
        </a:solidFill>
      </dgm:spPr>
      <dgm:t>
        <a:bodyPr/>
        <a:lstStyle/>
        <a:p>
          <a:r>
            <a:rPr lang="en-GB" dirty="0"/>
            <a:t>AISC</a:t>
          </a:r>
        </a:p>
      </dgm:t>
    </dgm:pt>
    <dgm:pt modelId="{D102BE2E-013E-D84E-BD81-9C6D9AB8581F}" type="parTrans" cxnId="{192AB0AB-DD8F-884D-ABA9-B2EA87053A77}">
      <dgm:prSet/>
      <dgm:spPr/>
      <dgm:t>
        <a:bodyPr/>
        <a:lstStyle/>
        <a:p>
          <a:endParaRPr lang="en-GB"/>
        </a:p>
      </dgm:t>
    </dgm:pt>
    <dgm:pt modelId="{E92B87B3-56D4-584E-995C-C7DEC86EC2CB}" type="sibTrans" cxnId="{192AB0AB-DD8F-884D-ABA9-B2EA87053A77}">
      <dgm:prSet/>
      <dgm:spPr/>
      <dgm:t>
        <a:bodyPr/>
        <a:lstStyle/>
        <a:p>
          <a:endParaRPr lang="en-GB"/>
        </a:p>
      </dgm:t>
    </dgm:pt>
    <dgm:pt modelId="{7C0573B7-16EB-A64E-A332-F023E20465A2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 err="1"/>
            <a:t>Forschung</a:t>
          </a:r>
          <a:endParaRPr lang="en-GB" dirty="0"/>
        </a:p>
      </dgm:t>
    </dgm:pt>
    <dgm:pt modelId="{4B895BA5-D70D-9C48-9DD3-9F61991182BA}" type="parTrans" cxnId="{56531746-CAF2-A148-A14E-09066BAAE0C2}">
      <dgm:prSet/>
      <dgm:spPr/>
      <dgm:t>
        <a:bodyPr/>
        <a:lstStyle/>
        <a:p>
          <a:endParaRPr lang="en-GB"/>
        </a:p>
      </dgm:t>
    </dgm:pt>
    <dgm:pt modelId="{267A520E-6875-8F41-B5E4-217E04D5B937}" type="sibTrans" cxnId="{56531746-CAF2-A148-A14E-09066BAAE0C2}">
      <dgm:prSet/>
      <dgm:spPr/>
      <dgm:t>
        <a:bodyPr/>
        <a:lstStyle/>
        <a:p>
          <a:endParaRPr lang="en-GB"/>
        </a:p>
      </dgm:t>
    </dgm:pt>
    <dgm:pt modelId="{4EC7F824-E765-1C47-B96B-FE50E7B09039}">
      <dgm:prSet phldrT="[Text]"/>
      <dgm:spPr>
        <a:solidFill>
          <a:schemeClr val="accent3"/>
        </a:solidFill>
      </dgm:spPr>
      <dgm:t>
        <a:bodyPr/>
        <a:lstStyle/>
        <a:p>
          <a:r>
            <a:rPr lang="en-GB" dirty="0" err="1"/>
            <a:t>Bildung</a:t>
          </a:r>
          <a:endParaRPr lang="en-GB" dirty="0"/>
        </a:p>
      </dgm:t>
    </dgm:pt>
    <dgm:pt modelId="{1589F2B0-0044-3F49-A320-CFE701CD9292}" type="parTrans" cxnId="{0774ADB1-DA58-2047-8596-60669209CD1E}">
      <dgm:prSet/>
      <dgm:spPr/>
      <dgm:t>
        <a:bodyPr/>
        <a:lstStyle/>
        <a:p>
          <a:endParaRPr lang="en-GB"/>
        </a:p>
      </dgm:t>
    </dgm:pt>
    <dgm:pt modelId="{B9D0D770-CC17-8647-87B7-83D8771807F4}" type="sibTrans" cxnId="{0774ADB1-DA58-2047-8596-60669209CD1E}">
      <dgm:prSet/>
      <dgm:spPr/>
      <dgm:t>
        <a:bodyPr/>
        <a:lstStyle/>
        <a:p>
          <a:endParaRPr lang="en-GB"/>
        </a:p>
      </dgm:t>
    </dgm:pt>
    <dgm:pt modelId="{10156BBB-0A5B-1145-8BA3-F006E51A97A0}">
      <dgm:prSet phldrT="[Text]"/>
      <dgm:spPr>
        <a:solidFill>
          <a:srgbClr val="5A6065"/>
        </a:solidFill>
      </dgm:spPr>
      <dgm:t>
        <a:bodyPr/>
        <a:lstStyle/>
        <a:p>
          <a:r>
            <a:rPr lang="en-GB" dirty="0" err="1"/>
            <a:t>Infrastruktur</a:t>
          </a:r>
          <a:endParaRPr lang="en-GB" dirty="0"/>
        </a:p>
      </dgm:t>
    </dgm:pt>
    <dgm:pt modelId="{0FED8C52-D65E-E940-8464-D10ED0C07CF1}" type="parTrans" cxnId="{B5D34DAB-6F1C-1946-8DE5-2C69D42CBC85}">
      <dgm:prSet/>
      <dgm:spPr/>
      <dgm:t>
        <a:bodyPr/>
        <a:lstStyle/>
        <a:p>
          <a:endParaRPr lang="en-GB"/>
        </a:p>
      </dgm:t>
    </dgm:pt>
    <dgm:pt modelId="{71BBF8E5-68AF-7B42-BE64-6E2115FF1CAC}" type="sibTrans" cxnId="{B5D34DAB-6F1C-1946-8DE5-2C69D42CBC85}">
      <dgm:prSet/>
      <dgm:spPr/>
      <dgm:t>
        <a:bodyPr/>
        <a:lstStyle/>
        <a:p>
          <a:endParaRPr lang="en-GB"/>
        </a:p>
      </dgm:t>
    </dgm:pt>
    <dgm:pt modelId="{3F6A9B8C-292A-EC48-A8E2-42BB0F4C7CA0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 err="1"/>
            <a:t>Beratung</a:t>
          </a:r>
          <a:endParaRPr lang="en-GB" dirty="0"/>
        </a:p>
      </dgm:t>
    </dgm:pt>
    <dgm:pt modelId="{A41B5CB8-FC48-234A-ADA7-40F0FB83A80F}" type="parTrans" cxnId="{B6DA444C-5DCD-FB46-BB14-75DD5DD33F0A}">
      <dgm:prSet/>
      <dgm:spPr/>
      <dgm:t>
        <a:bodyPr/>
        <a:lstStyle/>
        <a:p>
          <a:endParaRPr lang="en-GB"/>
        </a:p>
      </dgm:t>
    </dgm:pt>
    <dgm:pt modelId="{1E35D6E4-6244-2C43-806D-3B55854551A4}" type="sibTrans" cxnId="{B6DA444C-5DCD-FB46-BB14-75DD5DD33F0A}">
      <dgm:prSet/>
      <dgm:spPr/>
      <dgm:t>
        <a:bodyPr/>
        <a:lstStyle/>
        <a:p>
          <a:endParaRPr lang="en-GB"/>
        </a:p>
      </dgm:t>
    </dgm:pt>
    <dgm:pt modelId="{B40F17A7-61B3-2242-A8B5-EFBF68213F36}" type="pres">
      <dgm:prSet presAssocID="{95CABBD1-C770-4D43-9239-B50C1744FB9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72DD2D3-A452-ED48-815C-B537D7615553}" type="pres">
      <dgm:prSet presAssocID="{95CABBD1-C770-4D43-9239-B50C1744FB97}" presName="matrix" presStyleCnt="0"/>
      <dgm:spPr/>
    </dgm:pt>
    <dgm:pt modelId="{3DAC99DA-FC28-1D4D-8C3C-94AD1F050E32}" type="pres">
      <dgm:prSet presAssocID="{95CABBD1-C770-4D43-9239-B50C1744FB97}" presName="tile1" presStyleLbl="node1" presStyleIdx="0" presStyleCnt="4"/>
      <dgm:spPr/>
    </dgm:pt>
    <dgm:pt modelId="{D0F3BAA7-A772-0C43-B16A-780B99CC2B1B}" type="pres">
      <dgm:prSet presAssocID="{95CABBD1-C770-4D43-9239-B50C1744FB9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1172DBB-41B2-2842-847E-0AFDFB9E69DA}" type="pres">
      <dgm:prSet presAssocID="{95CABBD1-C770-4D43-9239-B50C1744FB97}" presName="tile2" presStyleLbl="node1" presStyleIdx="1" presStyleCnt="4"/>
      <dgm:spPr/>
    </dgm:pt>
    <dgm:pt modelId="{ABB79DFC-F4CD-1642-8B01-CB79760250C7}" type="pres">
      <dgm:prSet presAssocID="{95CABBD1-C770-4D43-9239-B50C1744FB9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AEAB8E4-966C-984E-8157-9C665B98A635}" type="pres">
      <dgm:prSet presAssocID="{95CABBD1-C770-4D43-9239-B50C1744FB97}" presName="tile3" presStyleLbl="node1" presStyleIdx="2" presStyleCnt="4"/>
      <dgm:spPr/>
    </dgm:pt>
    <dgm:pt modelId="{C840AD4D-F2F7-0B4F-B8D2-EF24C95571CC}" type="pres">
      <dgm:prSet presAssocID="{95CABBD1-C770-4D43-9239-B50C1744FB9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49AF441-9253-C442-96A7-1293C33CEA54}" type="pres">
      <dgm:prSet presAssocID="{95CABBD1-C770-4D43-9239-B50C1744FB97}" presName="tile4" presStyleLbl="node1" presStyleIdx="3" presStyleCnt="4"/>
      <dgm:spPr/>
    </dgm:pt>
    <dgm:pt modelId="{4549DABC-9F51-CB40-AE14-2B4401D55891}" type="pres">
      <dgm:prSet presAssocID="{95CABBD1-C770-4D43-9239-B50C1744FB9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7912588-9A62-D344-B16E-CB71AB3672C1}" type="pres">
      <dgm:prSet presAssocID="{95CABBD1-C770-4D43-9239-B50C1744FB9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6057309-0804-8F44-B382-F6B1A77C182C}" type="presOf" srcId="{B78C19B1-46A1-2C40-9C04-81C1DBD50A6A}" destId="{07912588-9A62-D344-B16E-CB71AB3672C1}" srcOrd="0" destOrd="0" presId="urn:microsoft.com/office/officeart/2005/8/layout/matrix1"/>
    <dgm:cxn modelId="{25224D0A-0A5E-DB44-B126-6CA58D545EC5}" type="presOf" srcId="{7C0573B7-16EB-A64E-A332-F023E20465A2}" destId="{3DAC99DA-FC28-1D4D-8C3C-94AD1F050E32}" srcOrd="0" destOrd="0" presId="urn:microsoft.com/office/officeart/2005/8/layout/matrix1"/>
    <dgm:cxn modelId="{DF0E1F1E-B385-7C4E-B8CD-A0E146DB8DFF}" type="presOf" srcId="{4EC7F824-E765-1C47-B96B-FE50E7B09039}" destId="{B1172DBB-41B2-2842-847E-0AFDFB9E69DA}" srcOrd="0" destOrd="0" presId="urn:microsoft.com/office/officeart/2005/8/layout/matrix1"/>
    <dgm:cxn modelId="{56531746-CAF2-A148-A14E-09066BAAE0C2}" srcId="{B78C19B1-46A1-2C40-9C04-81C1DBD50A6A}" destId="{7C0573B7-16EB-A64E-A332-F023E20465A2}" srcOrd="0" destOrd="0" parTransId="{4B895BA5-D70D-9C48-9DD3-9F61991182BA}" sibTransId="{267A520E-6875-8F41-B5E4-217E04D5B937}"/>
    <dgm:cxn modelId="{E6CC164B-0F28-D946-8FB1-F44DBBF38CE9}" type="presOf" srcId="{95CABBD1-C770-4D43-9239-B50C1744FB97}" destId="{B40F17A7-61B3-2242-A8B5-EFBF68213F36}" srcOrd="0" destOrd="0" presId="urn:microsoft.com/office/officeart/2005/8/layout/matrix1"/>
    <dgm:cxn modelId="{B6DA444C-5DCD-FB46-BB14-75DD5DD33F0A}" srcId="{B78C19B1-46A1-2C40-9C04-81C1DBD50A6A}" destId="{3F6A9B8C-292A-EC48-A8E2-42BB0F4C7CA0}" srcOrd="3" destOrd="0" parTransId="{A41B5CB8-FC48-234A-ADA7-40F0FB83A80F}" sibTransId="{1E35D6E4-6244-2C43-806D-3B55854551A4}"/>
    <dgm:cxn modelId="{13796482-45F2-2A42-BC86-AA19DF8F1EF7}" type="presOf" srcId="{3F6A9B8C-292A-EC48-A8E2-42BB0F4C7CA0}" destId="{4549DABC-9F51-CB40-AE14-2B4401D55891}" srcOrd="1" destOrd="0" presId="urn:microsoft.com/office/officeart/2005/8/layout/matrix1"/>
    <dgm:cxn modelId="{B5D34DAB-6F1C-1946-8DE5-2C69D42CBC85}" srcId="{B78C19B1-46A1-2C40-9C04-81C1DBD50A6A}" destId="{10156BBB-0A5B-1145-8BA3-F006E51A97A0}" srcOrd="2" destOrd="0" parTransId="{0FED8C52-D65E-E940-8464-D10ED0C07CF1}" sibTransId="{71BBF8E5-68AF-7B42-BE64-6E2115FF1CAC}"/>
    <dgm:cxn modelId="{192AB0AB-DD8F-884D-ABA9-B2EA87053A77}" srcId="{95CABBD1-C770-4D43-9239-B50C1744FB97}" destId="{B78C19B1-46A1-2C40-9C04-81C1DBD50A6A}" srcOrd="0" destOrd="0" parTransId="{D102BE2E-013E-D84E-BD81-9C6D9AB8581F}" sibTransId="{E92B87B3-56D4-584E-995C-C7DEC86EC2CB}"/>
    <dgm:cxn modelId="{0774ADB1-DA58-2047-8596-60669209CD1E}" srcId="{B78C19B1-46A1-2C40-9C04-81C1DBD50A6A}" destId="{4EC7F824-E765-1C47-B96B-FE50E7B09039}" srcOrd="1" destOrd="0" parTransId="{1589F2B0-0044-3F49-A320-CFE701CD9292}" sibTransId="{B9D0D770-CC17-8647-87B7-83D8771807F4}"/>
    <dgm:cxn modelId="{B69DA7C2-82B8-5149-97DC-AFFA8216601F}" type="presOf" srcId="{10156BBB-0A5B-1145-8BA3-F006E51A97A0}" destId="{5AEAB8E4-966C-984E-8157-9C665B98A635}" srcOrd="0" destOrd="0" presId="urn:microsoft.com/office/officeart/2005/8/layout/matrix1"/>
    <dgm:cxn modelId="{E2C9C5CA-CEA1-4D40-9782-A12EA006416F}" type="presOf" srcId="{7C0573B7-16EB-A64E-A332-F023E20465A2}" destId="{D0F3BAA7-A772-0C43-B16A-780B99CC2B1B}" srcOrd="1" destOrd="0" presId="urn:microsoft.com/office/officeart/2005/8/layout/matrix1"/>
    <dgm:cxn modelId="{07BD62E0-1ABC-9D4D-83D1-2DA3326D95D6}" type="presOf" srcId="{10156BBB-0A5B-1145-8BA3-F006E51A97A0}" destId="{C840AD4D-F2F7-0B4F-B8D2-EF24C95571CC}" srcOrd="1" destOrd="0" presId="urn:microsoft.com/office/officeart/2005/8/layout/matrix1"/>
    <dgm:cxn modelId="{166266E2-9681-3B43-B668-61FE0E3D8A96}" type="presOf" srcId="{4EC7F824-E765-1C47-B96B-FE50E7B09039}" destId="{ABB79DFC-F4CD-1642-8B01-CB79760250C7}" srcOrd="1" destOrd="0" presId="urn:microsoft.com/office/officeart/2005/8/layout/matrix1"/>
    <dgm:cxn modelId="{C7D4B1F8-D76B-4540-B6B0-D15114B4D178}" type="presOf" srcId="{3F6A9B8C-292A-EC48-A8E2-42BB0F4C7CA0}" destId="{F49AF441-9253-C442-96A7-1293C33CEA54}" srcOrd="0" destOrd="0" presId="urn:microsoft.com/office/officeart/2005/8/layout/matrix1"/>
    <dgm:cxn modelId="{F38E5CD3-58FD-6C48-A675-3EF9F95483E6}" type="presParOf" srcId="{B40F17A7-61B3-2242-A8B5-EFBF68213F36}" destId="{D72DD2D3-A452-ED48-815C-B537D7615553}" srcOrd="0" destOrd="0" presId="urn:microsoft.com/office/officeart/2005/8/layout/matrix1"/>
    <dgm:cxn modelId="{3DFDFA89-20E3-6142-9B92-F03DB13B3580}" type="presParOf" srcId="{D72DD2D3-A452-ED48-815C-B537D7615553}" destId="{3DAC99DA-FC28-1D4D-8C3C-94AD1F050E32}" srcOrd="0" destOrd="0" presId="urn:microsoft.com/office/officeart/2005/8/layout/matrix1"/>
    <dgm:cxn modelId="{FDF265C3-520B-2647-8D2F-E308A0920EDC}" type="presParOf" srcId="{D72DD2D3-A452-ED48-815C-B537D7615553}" destId="{D0F3BAA7-A772-0C43-B16A-780B99CC2B1B}" srcOrd="1" destOrd="0" presId="urn:microsoft.com/office/officeart/2005/8/layout/matrix1"/>
    <dgm:cxn modelId="{E91DC03E-4F7B-CA4E-930B-A63351FB2411}" type="presParOf" srcId="{D72DD2D3-A452-ED48-815C-B537D7615553}" destId="{B1172DBB-41B2-2842-847E-0AFDFB9E69DA}" srcOrd="2" destOrd="0" presId="urn:microsoft.com/office/officeart/2005/8/layout/matrix1"/>
    <dgm:cxn modelId="{9AA9AD9A-7F84-0543-92FB-0EDB102603BE}" type="presParOf" srcId="{D72DD2D3-A452-ED48-815C-B537D7615553}" destId="{ABB79DFC-F4CD-1642-8B01-CB79760250C7}" srcOrd="3" destOrd="0" presId="urn:microsoft.com/office/officeart/2005/8/layout/matrix1"/>
    <dgm:cxn modelId="{329F0440-20D7-0D4F-BFF5-2AAD1B6A5263}" type="presParOf" srcId="{D72DD2D3-A452-ED48-815C-B537D7615553}" destId="{5AEAB8E4-966C-984E-8157-9C665B98A635}" srcOrd="4" destOrd="0" presId="urn:microsoft.com/office/officeart/2005/8/layout/matrix1"/>
    <dgm:cxn modelId="{E529E076-452A-8A44-B378-22EA06C484C2}" type="presParOf" srcId="{D72DD2D3-A452-ED48-815C-B537D7615553}" destId="{C840AD4D-F2F7-0B4F-B8D2-EF24C95571CC}" srcOrd="5" destOrd="0" presId="urn:microsoft.com/office/officeart/2005/8/layout/matrix1"/>
    <dgm:cxn modelId="{A0E77B02-F7A0-F648-B66E-8B5A569BB2F0}" type="presParOf" srcId="{D72DD2D3-A452-ED48-815C-B537D7615553}" destId="{F49AF441-9253-C442-96A7-1293C33CEA54}" srcOrd="6" destOrd="0" presId="urn:microsoft.com/office/officeart/2005/8/layout/matrix1"/>
    <dgm:cxn modelId="{B2908818-8321-3A4C-9DAE-B80C2E3D113B}" type="presParOf" srcId="{D72DD2D3-A452-ED48-815C-B537D7615553}" destId="{4549DABC-9F51-CB40-AE14-2B4401D55891}" srcOrd="7" destOrd="0" presId="urn:microsoft.com/office/officeart/2005/8/layout/matrix1"/>
    <dgm:cxn modelId="{608D80D7-8640-5D4F-AE01-52C4BBA3DFBF}" type="presParOf" srcId="{B40F17A7-61B3-2242-A8B5-EFBF68213F36}" destId="{07912588-9A62-D344-B16E-CB71AB3672C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C99DA-FC28-1D4D-8C3C-94AD1F050E32}">
      <dsp:nvSpPr>
        <dsp:cNvPr id="0" name=""/>
        <dsp:cNvSpPr/>
      </dsp:nvSpPr>
      <dsp:spPr>
        <a:xfrm rot="16200000">
          <a:off x="862197" y="-862197"/>
          <a:ext cx="2061123" cy="3785518"/>
        </a:xfrm>
        <a:prstGeom prst="round1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 err="1"/>
            <a:t>Forschung</a:t>
          </a:r>
          <a:endParaRPr lang="en-GB" sz="4400" kern="1200" dirty="0"/>
        </a:p>
      </dsp:txBody>
      <dsp:txXfrm rot="5400000">
        <a:off x="-1" y="1"/>
        <a:ext cx="3785518" cy="1545842"/>
      </dsp:txXfrm>
    </dsp:sp>
    <dsp:sp modelId="{B1172DBB-41B2-2842-847E-0AFDFB9E69DA}">
      <dsp:nvSpPr>
        <dsp:cNvPr id="0" name=""/>
        <dsp:cNvSpPr/>
      </dsp:nvSpPr>
      <dsp:spPr>
        <a:xfrm>
          <a:off x="3785518" y="0"/>
          <a:ext cx="3785518" cy="2061123"/>
        </a:xfrm>
        <a:prstGeom prst="round1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 err="1"/>
            <a:t>Bildung</a:t>
          </a:r>
          <a:endParaRPr lang="en-GB" sz="4400" kern="1200" dirty="0"/>
        </a:p>
      </dsp:txBody>
      <dsp:txXfrm>
        <a:off x="3785518" y="0"/>
        <a:ext cx="3785518" cy="1545842"/>
      </dsp:txXfrm>
    </dsp:sp>
    <dsp:sp modelId="{5AEAB8E4-966C-984E-8157-9C665B98A635}">
      <dsp:nvSpPr>
        <dsp:cNvPr id="0" name=""/>
        <dsp:cNvSpPr/>
      </dsp:nvSpPr>
      <dsp:spPr>
        <a:xfrm rot="10800000">
          <a:off x="0" y="2061123"/>
          <a:ext cx="3785518" cy="2061123"/>
        </a:xfrm>
        <a:prstGeom prst="round1Rect">
          <a:avLst/>
        </a:prstGeom>
        <a:solidFill>
          <a:srgbClr val="5A606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 err="1"/>
            <a:t>Infrastruktur</a:t>
          </a:r>
          <a:endParaRPr lang="en-GB" sz="4400" kern="1200" dirty="0"/>
        </a:p>
      </dsp:txBody>
      <dsp:txXfrm rot="10800000">
        <a:off x="0" y="2576403"/>
        <a:ext cx="3785518" cy="1545842"/>
      </dsp:txXfrm>
    </dsp:sp>
    <dsp:sp modelId="{F49AF441-9253-C442-96A7-1293C33CEA54}">
      <dsp:nvSpPr>
        <dsp:cNvPr id="0" name=""/>
        <dsp:cNvSpPr/>
      </dsp:nvSpPr>
      <dsp:spPr>
        <a:xfrm rot="5400000">
          <a:off x="4647715" y="1198925"/>
          <a:ext cx="2061123" cy="3785518"/>
        </a:xfrm>
        <a:prstGeom prst="round1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 err="1"/>
            <a:t>Beratung</a:t>
          </a:r>
          <a:endParaRPr lang="en-GB" sz="4400" kern="1200" dirty="0"/>
        </a:p>
      </dsp:txBody>
      <dsp:txXfrm rot="-5400000">
        <a:off x="3785517" y="2576403"/>
        <a:ext cx="3785518" cy="1545842"/>
      </dsp:txXfrm>
    </dsp:sp>
    <dsp:sp modelId="{07912588-9A62-D344-B16E-CB71AB3672C1}">
      <dsp:nvSpPr>
        <dsp:cNvPr id="0" name=""/>
        <dsp:cNvSpPr/>
      </dsp:nvSpPr>
      <dsp:spPr>
        <a:xfrm>
          <a:off x="2649862" y="1545842"/>
          <a:ext cx="2271310" cy="1030561"/>
        </a:xfrm>
        <a:prstGeom prst="roundRect">
          <a:avLst/>
        </a:prstGeom>
        <a:solidFill>
          <a:srgbClr val="F2F3F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AISC</a:t>
          </a:r>
        </a:p>
      </dsp:txBody>
      <dsp:txXfrm>
        <a:off x="2700170" y="1596150"/>
        <a:ext cx="2170694" cy="929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57380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12844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01916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57380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12844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2A1A17-D6F7-4342-BB56-7E4FEEF738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962135-D532-44C8-83BE-AD85E7E598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0BDA5F4-13B1-44F5-BCF3-9A2E1B1B14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A0E271-B2D0-4672-9D54-19FE696EF1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E695C5-05E5-4A89-A3E7-3FF5DCC9D9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1019160" y="572760"/>
            <a:ext cx="8250840" cy="371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4B2C26-909F-4430-9689-8ED1F6EB3A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A654DC-FC47-4D1C-BDF7-D452D1A3D5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5957D8-961D-4A72-B770-C8B4C3B0A1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37674B-81C0-4804-B50E-8867F20E3A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FC8332-0BB9-4DB6-A434-E313928490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828B6A-172F-48D6-8B62-BFF3FC30988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57380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812844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101916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57380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812844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B7B5A7-390C-4861-9F63-78F6835DCC2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56872F8-5E89-4357-8E25-701CE9A33EF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C2ED75E-9EEB-4EAD-8B1F-F712FDD65C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403BD7-96BB-445B-8F95-F5C9F1D0C4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D4EB346-BF9C-4264-951E-9614C27E75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DF8731-7C85-4918-BCB7-F63A2E98AF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1019160" y="572760"/>
            <a:ext cx="8250840" cy="371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ECE293-B105-4320-A52D-365D06FEDD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3C19F1-4E3B-4CCA-993D-E567225A0A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D6B4D4-0C82-4AA1-871E-E573A648F8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ED79B9-89C2-40B9-AC93-8363333EB0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3720601-A9EB-48C7-B446-1F52687FEF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894E81-EF6B-42DA-8601-CFD0B190D7B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57380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12844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101916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57380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12844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B305D3C-81D7-419C-B6CA-A5C4ABE210F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034A927-7943-4E1A-AB61-0B3C67EE6C60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A76102-1D3E-47CF-A775-940726D7EECD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EC88929-E3B2-4705-A98E-703D978307A9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8F031B-FB3E-4248-B523-6B338CAC67F0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524B1E9-9483-4740-A1BA-40C9190481B9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1019160" y="572760"/>
            <a:ext cx="8250840" cy="371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59FD3A0-22A0-442D-98ED-01737FA06135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70D0E4B-11A2-49D2-85A2-3BC3A0C6DBB0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177F6BD-F4A5-4452-8225-61F27319E40E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8462B07-6849-42F8-A4F0-C9CAEEA6C386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9B73713-E38B-4832-8B4A-387BFA15FC28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4F136AC-B0E9-4AFB-856C-338E74486E2F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57380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812844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/>
          </p:nvPr>
        </p:nvSpPr>
        <p:spPr>
          <a:xfrm>
            <a:off x="101916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/>
          </p:nvPr>
        </p:nvSpPr>
        <p:spPr>
          <a:xfrm>
            <a:off x="457380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/>
          </p:nvPr>
        </p:nvSpPr>
        <p:spPr>
          <a:xfrm>
            <a:off x="812844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4CC509C-6805-4E8E-8784-F2EC89A83E57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8438F6A-B6CC-4B07-B825-72BC63B7A6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B34F82A-FE3A-47CE-B456-5FA3AEFF1D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0DABCAE-2BE4-48AA-8E2F-00BD7851DA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1569A3A-D5C7-4A90-BB81-43BC4D7E97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82B3EB9-7560-43C1-8F51-E8F73F482A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ubTitle"/>
          </p:nvPr>
        </p:nvSpPr>
        <p:spPr>
          <a:xfrm>
            <a:off x="1019160" y="572760"/>
            <a:ext cx="8250840" cy="371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36EB1BC-10C4-42DD-AD31-9C9ABF8B18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11A02D6-283F-42DF-8018-1256F1D228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F1A2503-D351-4400-AACC-EE6A16FFC3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EC894F-C47A-4B3A-809C-50DDF91E4D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F047B38-AB47-425C-9E80-9627185994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AC03BB5-F8DE-447C-87C8-71BFE899E3C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019160" y="572760"/>
            <a:ext cx="8250840" cy="371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57380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812844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/>
          </p:nvPr>
        </p:nvSpPr>
        <p:spPr>
          <a:xfrm>
            <a:off x="101916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6"/>
          <p:cNvSpPr>
            <a:spLocks noGrp="1"/>
          </p:cNvSpPr>
          <p:nvPr>
            <p:ph/>
          </p:nvPr>
        </p:nvSpPr>
        <p:spPr>
          <a:xfrm>
            <a:off x="457380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7"/>
          <p:cNvSpPr>
            <a:spLocks noGrp="1"/>
          </p:cNvSpPr>
          <p:nvPr>
            <p:ph/>
          </p:nvPr>
        </p:nvSpPr>
        <p:spPr>
          <a:xfrm>
            <a:off x="812844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DCFD0D6-6C26-49EE-87C5-1EEF169C50E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F5550C2D-5002-42BA-ACB3-116590442AC2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F052B5A-61B7-4609-A552-2C91B3180A21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8E1F621D-EB14-4270-99F0-F1BA892C6A55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DFBC2685-3D2E-40D2-8319-4750A27224D9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D7C7589-0262-4AAC-887D-BD93BEC2E2B0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1019160" y="572760"/>
            <a:ext cx="8250840" cy="371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FCFC259C-1F1E-4462-A6C0-3A141FC71AF7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6C55933-1474-47F7-8FF4-C5F670E3C605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761925AD-E3B8-40A0-A85E-F1BD81BBDC6E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863059D-69F9-4BC3-AE2A-F6AF76468A3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6AEC9BA-21FC-42AB-A1F8-1794460F1A4C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6BD2B05-024C-4980-BF9D-DE1D4E7D2AAA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7380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812844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101916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/>
          </p:nvPr>
        </p:nvSpPr>
        <p:spPr>
          <a:xfrm>
            <a:off x="457380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/>
          </p:nvPr>
        </p:nvSpPr>
        <p:spPr>
          <a:xfrm>
            <a:off x="812844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F9D9946-5884-4485-B925-094147C43559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EE733A2C-1675-4008-8169-D9AADDE7C5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C9096B3-3C61-4CEA-8F7A-070E037443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8260DF5-887D-4F0F-9CB0-371C857D71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3631C7DC-F628-4CBA-A450-9DE72BDA8A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ABA19B8-FD92-4E0A-8C66-6991B9A668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1019160" y="572760"/>
            <a:ext cx="8250840" cy="371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D8A46B7-D17A-4D62-9A28-AAEFDE8C64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E5E4CA2-C1D0-42A1-88DB-F88390B6F6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D40BA58-EDA0-46FB-B623-B6643940D1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6FFE25C-83A5-416F-884F-CD7CF81C25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FF90E16-2154-4425-A865-637E88BDC9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014C709-A65D-474C-A2D8-2EB7707BDF7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457380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/>
          </p:nvPr>
        </p:nvSpPr>
        <p:spPr>
          <a:xfrm>
            <a:off x="812844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/>
          </p:nvPr>
        </p:nvSpPr>
        <p:spPr>
          <a:xfrm>
            <a:off x="101916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/>
          </p:nvPr>
        </p:nvSpPr>
        <p:spPr>
          <a:xfrm>
            <a:off x="457380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/>
          </p:nvPr>
        </p:nvSpPr>
        <p:spPr>
          <a:xfrm>
            <a:off x="812844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6F14BFF-1382-4EC8-940F-BFCC9B58228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6BBBF15-9F60-4A13-8B3B-C3E7A2FC9D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6CDF79F-874C-45F3-AEBA-1384D9D39E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057EC83-3DD3-494D-8448-CFA2A59006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88117E8-45AB-4CF2-9C9B-176AEA9A95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B6B08BD-EE5A-4B2C-8439-887048AF27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1019160" y="572760"/>
            <a:ext cx="8250840" cy="371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4E79860-8DF1-41AC-953D-02D5002B32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9306DA4-F622-473E-976F-BBDF8843E1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C92DB06-B643-4632-BEAB-E85057C25D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5FEFBF8-E67F-4FA4-878A-3DE526442A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1019160" y="3796920"/>
            <a:ext cx="1051380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6CD5E4A-0BFF-4D1B-A626-9BDF3E45927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6406920" y="194148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101916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/>
          </p:nvPr>
        </p:nvSpPr>
        <p:spPr>
          <a:xfrm>
            <a:off x="6406920" y="3796920"/>
            <a:ext cx="513072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17256D1-061C-40D3-9307-0454B89B0B6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101916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57380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8128440" y="194148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/>
          </p:nvPr>
        </p:nvSpPr>
        <p:spPr>
          <a:xfrm>
            <a:off x="101916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/>
          </p:nvPr>
        </p:nvSpPr>
        <p:spPr>
          <a:xfrm>
            <a:off x="457380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/>
          </p:nvPr>
        </p:nvSpPr>
        <p:spPr>
          <a:xfrm>
            <a:off x="8128440" y="3796920"/>
            <a:ext cx="3385080" cy="169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D7A5B9E-53A3-43F6-9156-2424B355D07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017360" y="1152000"/>
            <a:ext cx="687852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Google Shape;18;p2" descr=""/>
          <p:cNvPicPr/>
          <p:nvPr/>
        </p:nvPicPr>
        <p:blipFill>
          <a:blip r:embed="rId2"/>
          <a:stretch/>
        </p:blipFill>
        <p:spPr>
          <a:xfrm>
            <a:off x="465480" y="5734080"/>
            <a:ext cx="2228760" cy="82764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20;p2" descr=""/>
          <p:cNvPicPr/>
          <p:nvPr/>
        </p:nvPicPr>
        <p:blipFill>
          <a:blip r:embed="rId3"/>
          <a:stretch/>
        </p:blipFill>
        <p:spPr>
          <a:xfrm>
            <a:off x="465480" y="5734080"/>
            <a:ext cx="2228760" cy="82764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21;p2" descr=""/>
          <p:cNvPicPr/>
          <p:nvPr/>
        </p:nvPicPr>
        <p:blipFill>
          <a:blip r:embed="rId4"/>
          <a:stretch/>
        </p:blipFill>
        <p:spPr>
          <a:xfrm>
            <a:off x="5593680" y="3624480"/>
            <a:ext cx="7516080" cy="3483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dt" idx="1"/>
          </p:nvPr>
        </p:nvSpPr>
        <p:spPr>
          <a:xfrm>
            <a:off x="4186440" y="6416640"/>
            <a:ext cx="9806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 idx="2"/>
          </p:nvPr>
        </p:nvSpPr>
        <p:spPr>
          <a:xfrm>
            <a:off x="5340240" y="6416640"/>
            <a:ext cx="592380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pic>
        <p:nvPicPr>
          <p:cNvPr id="6" name="Grafik 2" descr="Ein Bild, das Text, Schrift, Screenshot, Grafiken enthält.&#10;&#10;KI-generierte Inhalte können fehlerhaft sein."/>
          <p:cNvPicPr/>
          <p:nvPr/>
        </p:nvPicPr>
        <p:blipFill>
          <a:blip r:embed="rId5"/>
          <a:stretch/>
        </p:blipFill>
        <p:spPr>
          <a:xfrm>
            <a:off x="10026360" y="453600"/>
            <a:ext cx="1704960" cy="602640"/>
          </a:xfrm>
          <a:prstGeom prst="rect">
            <a:avLst/>
          </a:prstGeom>
          <a:ln w="0">
            <a:noFill/>
          </a:ln>
        </p:spPr>
      </p:pic>
      <p:pic>
        <p:nvPicPr>
          <p:cNvPr id="7" name="Grafik 7" descr="Ein Bild, das Text, Schrift, Screenshot, Visitenkarte enthält.&#10;&#10;KI-generierte Inhalte können fehlerhaft sein."/>
          <p:cNvPicPr/>
          <p:nvPr/>
        </p:nvPicPr>
        <p:blipFill>
          <a:blip r:embed="rId6"/>
          <a:stretch/>
        </p:blipFill>
        <p:spPr>
          <a:xfrm>
            <a:off x="10026360" y="1056600"/>
            <a:ext cx="1704960" cy="113760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a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1"/>
          <p:cNvSpPr/>
          <p:nvPr/>
        </p:nvSpPr>
        <p:spPr>
          <a:xfrm>
            <a:off x="3006360" y="0"/>
            <a:ext cx="9185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Gleichschenkliges Dreieck 3"/>
          <p:cNvSpPr/>
          <p:nvPr/>
        </p:nvSpPr>
        <p:spPr>
          <a:xfrm rot="13362600">
            <a:off x="-1253880" y="5212800"/>
            <a:ext cx="4107960" cy="2053800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" name="Grafik 4" descr="Ein Bild, das Text, Schrift, Screenshot, Visitenkarte enthält.&#10;&#10;KI-generierte Inhalte können fehlerhaft sein."/>
          <p:cNvPicPr/>
          <p:nvPr/>
        </p:nvPicPr>
        <p:blipFill>
          <a:blip r:embed="rId2"/>
          <a:srcRect l="6412" t="14722" r="10854" b="13745"/>
          <a:stretch/>
        </p:blipFill>
        <p:spPr>
          <a:xfrm>
            <a:off x="144720" y="5715000"/>
            <a:ext cx="1599840" cy="923040"/>
          </a:xfrm>
          <a:prstGeom prst="rect">
            <a:avLst/>
          </a:prstGeom>
          <a:ln w="0">
            <a:noFill/>
          </a:ln>
        </p:spPr>
      </p:pic>
      <p:pic>
        <p:nvPicPr>
          <p:cNvPr id="48" name="Grafik 2" descr="Ein Bild, das Text, Schrift, Screenshot, Grafiken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10226520" y="260280"/>
            <a:ext cx="1704960" cy="6026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body"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3"/>
          </p:nvPr>
        </p:nvSpPr>
        <p:spPr>
          <a:xfrm>
            <a:off x="4293000" y="6415200"/>
            <a:ext cx="9806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ftr" idx="4"/>
          </p:nvPr>
        </p:nvSpPr>
        <p:spPr>
          <a:xfrm>
            <a:off x="5446800" y="6415200"/>
            <a:ext cx="592380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sldNum" idx="5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96541BA-732D-4C46-BC68-01F90EA1B225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61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hteck 1"/>
          <p:cNvSpPr/>
          <p:nvPr/>
        </p:nvSpPr>
        <p:spPr>
          <a:xfrm>
            <a:off x="3006360" y="0"/>
            <a:ext cx="9185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Gleichschenkliges Dreieck 3"/>
          <p:cNvSpPr/>
          <p:nvPr/>
        </p:nvSpPr>
        <p:spPr>
          <a:xfrm rot="13362600">
            <a:off x="-1253880" y="5212800"/>
            <a:ext cx="4107960" cy="2053800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Grafik 4" descr="Ein Bild, das Text, Schrift, Screenshot, Visitenkarte enthält.&#10;&#10;KI-generierte Inhalte können fehlerhaft sein."/>
          <p:cNvPicPr/>
          <p:nvPr/>
        </p:nvPicPr>
        <p:blipFill>
          <a:blip r:embed="rId2"/>
          <a:srcRect l="6412" t="14722" r="10854" b="13745"/>
          <a:stretch/>
        </p:blipFill>
        <p:spPr>
          <a:xfrm>
            <a:off x="144720" y="5715000"/>
            <a:ext cx="1599840" cy="923040"/>
          </a:xfrm>
          <a:prstGeom prst="rect">
            <a:avLst/>
          </a:prstGeom>
          <a:ln w="0">
            <a:noFill/>
          </a:ln>
        </p:spPr>
      </p:pic>
      <p:pic>
        <p:nvPicPr>
          <p:cNvPr id="93" name="Grafik 2" descr="Ein Bild, das Text, Schrift, Screenshot, Grafiken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10226520" y="260280"/>
            <a:ext cx="1704960" cy="60264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body"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6"/>
          </p:nvPr>
        </p:nvSpPr>
        <p:spPr>
          <a:xfrm>
            <a:off x="4293000" y="6415200"/>
            <a:ext cx="9806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ftr" idx="7"/>
          </p:nvPr>
        </p:nvSpPr>
        <p:spPr>
          <a:xfrm>
            <a:off x="5446800" y="6415200"/>
            <a:ext cx="592380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 idx="8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E13A534-5A99-4B25-82F3-59681EAEFEB0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a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42;p5" descr=""/>
          <p:cNvPicPr/>
          <p:nvPr/>
        </p:nvPicPr>
        <p:blipFill>
          <a:blip r:embed="rId2"/>
          <a:stretch/>
        </p:blipFill>
        <p:spPr>
          <a:xfrm>
            <a:off x="-1605240" y="2536920"/>
            <a:ext cx="6227640" cy="5073480"/>
          </a:xfrm>
          <a:prstGeom prst="rect">
            <a:avLst/>
          </a:prstGeom>
          <a:ln w="0">
            <a:noFill/>
          </a:ln>
        </p:spPr>
      </p:pic>
      <p:sp>
        <p:nvSpPr>
          <p:cNvPr id="136" name="Google Shape;46;p5"/>
          <p:cNvSpPr/>
          <p:nvPr/>
        </p:nvSpPr>
        <p:spPr>
          <a:xfrm>
            <a:off x="269640" y="257760"/>
            <a:ext cx="11647440" cy="6331320"/>
          </a:xfrm>
          <a:custGeom>
            <a:avLst/>
            <a:gdLst/>
            <a:ahLst/>
            <a:rect l="l" t="t" r="r" b="b"/>
            <a:pathLst>
              <a:path w="11647785" h="6331539">
                <a:moveTo>
                  <a:pt x="11647785" y="6331540"/>
                </a:moveTo>
                <a:lnTo>
                  <a:pt x="2701721" y="6331540"/>
                </a:lnTo>
                <a:cubicBezTo>
                  <a:pt x="2699098" y="6331540"/>
                  <a:pt x="2696969" y="6329411"/>
                  <a:pt x="2696969" y="6326788"/>
                </a:cubicBezTo>
                <a:cubicBezTo>
                  <a:pt x="2696969" y="6324165"/>
                  <a:pt x="2699098" y="6322036"/>
                  <a:pt x="2701721" y="6322036"/>
                </a:cubicBezTo>
                <a:lnTo>
                  <a:pt x="11638281" y="6322036"/>
                </a:lnTo>
                <a:lnTo>
                  <a:pt x="11638281" y="9504"/>
                </a:lnTo>
                <a:lnTo>
                  <a:pt x="9504" y="9504"/>
                </a:lnTo>
                <a:lnTo>
                  <a:pt x="9504" y="6322036"/>
                </a:lnTo>
                <a:lnTo>
                  <a:pt x="616696" y="6322036"/>
                </a:lnTo>
                <a:cubicBezTo>
                  <a:pt x="619319" y="6322036"/>
                  <a:pt x="621448" y="6324165"/>
                  <a:pt x="621448" y="6326788"/>
                </a:cubicBezTo>
                <a:cubicBezTo>
                  <a:pt x="621448" y="6329411"/>
                  <a:pt x="619319" y="6331540"/>
                  <a:pt x="616696" y="6331540"/>
                </a:cubicBezTo>
                <a:lnTo>
                  <a:pt x="0" y="6331540"/>
                </a:lnTo>
                <a:lnTo>
                  <a:pt x="0" y="0"/>
                </a:lnTo>
                <a:lnTo>
                  <a:pt x="11647785" y="0"/>
                </a:lnTo>
                <a:lnTo>
                  <a:pt x="11647785" y="633154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019160" y="533520"/>
            <a:ext cx="8330400" cy="84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Gleichschenkliges Dreieck 3"/>
          <p:cNvSpPr/>
          <p:nvPr/>
        </p:nvSpPr>
        <p:spPr>
          <a:xfrm rot="13362600">
            <a:off x="-1253880" y="5212800"/>
            <a:ext cx="4107960" cy="2053800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Grafik 4" descr="Ein Bild, das Text, Schrift, Screenshot, Visitenkarte enthält.&#10;&#10;KI-generierte Inhalte können fehlerhaft sein."/>
          <p:cNvPicPr/>
          <p:nvPr/>
        </p:nvPicPr>
        <p:blipFill>
          <a:blip r:embed="rId3"/>
          <a:srcRect l="6412" t="14722" r="10854" b="13745"/>
          <a:stretch/>
        </p:blipFill>
        <p:spPr>
          <a:xfrm>
            <a:off x="144720" y="5715000"/>
            <a:ext cx="1599840" cy="923040"/>
          </a:xfrm>
          <a:prstGeom prst="rect">
            <a:avLst/>
          </a:prstGeom>
          <a:ln w="0">
            <a:noFill/>
          </a:ln>
        </p:spPr>
      </p:pic>
      <p:pic>
        <p:nvPicPr>
          <p:cNvPr id="140" name="Grafik 5" descr=""/>
          <p:cNvPicPr/>
          <p:nvPr/>
        </p:nvPicPr>
        <p:blipFill>
          <a:blip r:embed="rId4"/>
          <a:srcRect l="1557" t="7412" r="3952" b="10344"/>
          <a:stretch/>
        </p:blipFill>
        <p:spPr>
          <a:xfrm>
            <a:off x="10190160" y="292680"/>
            <a:ext cx="1667880" cy="592560"/>
          </a:xfrm>
          <a:prstGeom prst="rect">
            <a:avLst/>
          </a:prstGeom>
          <a:ln w="0">
            <a:noFill/>
          </a:ln>
        </p:spPr>
      </p:pic>
      <p:sp>
        <p:nvSpPr>
          <p:cNvPr id="141" name="PlaceHolder 2"/>
          <p:cNvSpPr>
            <a:spLocks noGrp="1"/>
          </p:cNvSpPr>
          <p:nvPr>
            <p:ph type="sldNum" idx="9"/>
          </p:nvPr>
        </p:nvSpPr>
        <p:spPr>
          <a:xfrm>
            <a:off x="11429640" y="616680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ffffff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16C39EE-48D2-4B91-90C2-E9EA042B763B}" type="slidenum">
              <a:rPr b="0" lang="de-DE" sz="1100" spc="-1" strike="noStrike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106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hteck 1"/>
          <p:cNvSpPr/>
          <p:nvPr/>
        </p:nvSpPr>
        <p:spPr>
          <a:xfrm>
            <a:off x="3006360" y="0"/>
            <a:ext cx="9185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Gleichschenkliges Dreieck 3"/>
          <p:cNvSpPr/>
          <p:nvPr/>
        </p:nvSpPr>
        <p:spPr>
          <a:xfrm rot="13362600">
            <a:off x="-1253880" y="5212800"/>
            <a:ext cx="4107960" cy="2053800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1" name="Grafik 4" descr="Ein Bild, das Text, Schrift, Screenshot, Visitenkarte enthält.&#10;&#10;KI-generierte Inhalte können fehlerhaft sein."/>
          <p:cNvPicPr/>
          <p:nvPr/>
        </p:nvPicPr>
        <p:blipFill>
          <a:blip r:embed="rId2"/>
          <a:srcRect l="6412" t="14722" r="10854" b="13745"/>
          <a:stretch/>
        </p:blipFill>
        <p:spPr>
          <a:xfrm>
            <a:off x="144720" y="5715000"/>
            <a:ext cx="1599840" cy="923040"/>
          </a:xfrm>
          <a:prstGeom prst="rect">
            <a:avLst/>
          </a:prstGeom>
          <a:ln w="0">
            <a:noFill/>
          </a:ln>
        </p:spPr>
      </p:pic>
      <p:pic>
        <p:nvPicPr>
          <p:cNvPr id="182" name="Grafik 2" descr="Ein Bild, das Text, Schrift, Screenshot, Grafiken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10226520" y="260280"/>
            <a:ext cx="1704960" cy="60264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body"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dt" idx="10"/>
          </p:nvPr>
        </p:nvSpPr>
        <p:spPr>
          <a:xfrm>
            <a:off x="4293000" y="6415200"/>
            <a:ext cx="9806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ftr" idx="11"/>
          </p:nvPr>
        </p:nvSpPr>
        <p:spPr>
          <a:xfrm>
            <a:off x="5446800" y="6415200"/>
            <a:ext cx="592380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sldNum" idx="12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E93BEC3-8B2F-441B-820C-ED31FF437EC9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61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42;p5" descr=""/>
          <p:cNvPicPr/>
          <p:nvPr/>
        </p:nvPicPr>
        <p:blipFill>
          <a:blip r:embed="rId2"/>
          <a:stretch/>
        </p:blipFill>
        <p:spPr>
          <a:xfrm>
            <a:off x="-1605240" y="2536920"/>
            <a:ext cx="6227640" cy="5073480"/>
          </a:xfrm>
          <a:prstGeom prst="rect">
            <a:avLst/>
          </a:prstGeom>
          <a:ln w="0">
            <a:noFill/>
          </a:ln>
        </p:spPr>
      </p:pic>
      <p:sp>
        <p:nvSpPr>
          <p:cNvPr id="225" name="Google Shape;46;p5"/>
          <p:cNvSpPr/>
          <p:nvPr/>
        </p:nvSpPr>
        <p:spPr>
          <a:xfrm>
            <a:off x="269640" y="257760"/>
            <a:ext cx="11647440" cy="6331320"/>
          </a:xfrm>
          <a:custGeom>
            <a:avLst/>
            <a:gdLst/>
            <a:ahLst/>
            <a:rect l="l" t="t" r="r" b="b"/>
            <a:pathLst>
              <a:path w="11647785" h="6331539">
                <a:moveTo>
                  <a:pt x="11647785" y="6331540"/>
                </a:moveTo>
                <a:lnTo>
                  <a:pt x="2701721" y="6331540"/>
                </a:lnTo>
                <a:cubicBezTo>
                  <a:pt x="2699098" y="6331540"/>
                  <a:pt x="2696969" y="6329411"/>
                  <a:pt x="2696969" y="6326788"/>
                </a:cubicBezTo>
                <a:cubicBezTo>
                  <a:pt x="2696969" y="6324165"/>
                  <a:pt x="2699098" y="6322036"/>
                  <a:pt x="2701721" y="6322036"/>
                </a:cubicBezTo>
                <a:lnTo>
                  <a:pt x="11638281" y="6322036"/>
                </a:lnTo>
                <a:lnTo>
                  <a:pt x="11638281" y="9504"/>
                </a:lnTo>
                <a:lnTo>
                  <a:pt x="9504" y="9504"/>
                </a:lnTo>
                <a:lnTo>
                  <a:pt x="9504" y="6322036"/>
                </a:lnTo>
                <a:lnTo>
                  <a:pt x="616696" y="6322036"/>
                </a:lnTo>
                <a:cubicBezTo>
                  <a:pt x="619319" y="6322036"/>
                  <a:pt x="621448" y="6324165"/>
                  <a:pt x="621448" y="6326788"/>
                </a:cubicBezTo>
                <a:cubicBezTo>
                  <a:pt x="621448" y="6329411"/>
                  <a:pt x="619319" y="6331540"/>
                  <a:pt x="616696" y="6331540"/>
                </a:cubicBezTo>
                <a:lnTo>
                  <a:pt x="0" y="6331540"/>
                </a:lnTo>
                <a:lnTo>
                  <a:pt x="0" y="0"/>
                </a:lnTo>
                <a:lnTo>
                  <a:pt x="11647785" y="0"/>
                </a:lnTo>
                <a:lnTo>
                  <a:pt x="11647785" y="633154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019160" y="533520"/>
            <a:ext cx="8330400" cy="84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Gleichschenkliges Dreieck 3"/>
          <p:cNvSpPr/>
          <p:nvPr/>
        </p:nvSpPr>
        <p:spPr>
          <a:xfrm rot="13362600">
            <a:off x="-1253880" y="5212800"/>
            <a:ext cx="4107960" cy="2053800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Grafik 4" descr="Ein Bild, das Text, Schrift, Screenshot, Visitenkarte enthält.&#10;&#10;KI-generierte Inhalte können fehlerhaft sein."/>
          <p:cNvPicPr/>
          <p:nvPr/>
        </p:nvPicPr>
        <p:blipFill>
          <a:blip r:embed="rId3"/>
          <a:srcRect l="6412" t="14722" r="10854" b="13745"/>
          <a:stretch/>
        </p:blipFill>
        <p:spPr>
          <a:xfrm>
            <a:off x="144720" y="5715000"/>
            <a:ext cx="1599840" cy="923040"/>
          </a:xfrm>
          <a:prstGeom prst="rect">
            <a:avLst/>
          </a:prstGeom>
          <a:ln w="0">
            <a:noFill/>
          </a:ln>
        </p:spPr>
      </p:pic>
      <p:pic>
        <p:nvPicPr>
          <p:cNvPr id="229" name="Grafik 12" descr=""/>
          <p:cNvPicPr/>
          <p:nvPr/>
        </p:nvPicPr>
        <p:blipFill>
          <a:blip r:embed="rId4"/>
          <a:srcRect l="1440" t="7238" r="484" b="3298"/>
          <a:stretch/>
        </p:blipFill>
        <p:spPr>
          <a:xfrm>
            <a:off x="10184400" y="292680"/>
            <a:ext cx="1673640" cy="592560"/>
          </a:xfrm>
          <a:prstGeom prst="rect">
            <a:avLst/>
          </a:prstGeom>
          <a:ln w="0">
            <a:noFill/>
          </a:ln>
        </p:spPr>
      </p:pic>
      <p:sp>
        <p:nvSpPr>
          <p:cNvPr id="230" name="PlaceHolder 2"/>
          <p:cNvSpPr>
            <a:spLocks noGrp="1"/>
          </p:cNvSpPr>
          <p:nvPr>
            <p:ph type="sldNum" idx="13"/>
          </p:nvPr>
        </p:nvSpPr>
        <p:spPr>
          <a:xfrm>
            <a:off x="11429640" y="616680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ffffff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D05860C-3CCE-4400-B6A5-54C982FD668C}" type="slidenum">
              <a:rPr b="0" lang="de-DE" sz="1100" spc="-1" strike="noStrike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dt" idx="14"/>
          </p:nvPr>
        </p:nvSpPr>
        <p:spPr>
          <a:xfrm>
            <a:off x="4293000" y="6415200"/>
            <a:ext cx="9806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5a6065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5a6065"/>
                </a:solidFill>
                <a:latin typeface="Arial"/>
                <a:ea typeface="Arial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ftr" idx="15"/>
          </p:nvPr>
        </p:nvSpPr>
        <p:spPr>
          <a:xfrm>
            <a:off x="5446800" y="6415200"/>
            <a:ext cx="592380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16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D86A340-D01E-4DC1-AEDF-071AFD424CAC}" type="slidenum">
              <a:rPr b="0" lang="en-US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leichschenkliges Dreieck 14"/>
          <p:cNvSpPr/>
          <p:nvPr/>
        </p:nvSpPr>
        <p:spPr>
          <a:xfrm rot="13362600">
            <a:off x="-1253880" y="5212800"/>
            <a:ext cx="4107960" cy="2053800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0" name="Grafik 15" descr="Ein Bild, das Text, Schrift, Screenshot, Visitenkarte enthält.&#10;&#10;KI-generierte Inhalte können fehlerhaft sein."/>
          <p:cNvPicPr/>
          <p:nvPr/>
        </p:nvPicPr>
        <p:blipFill>
          <a:blip r:embed="rId2"/>
          <a:srcRect l="6412" t="14722" r="10854" b="13745"/>
          <a:stretch/>
        </p:blipFill>
        <p:spPr>
          <a:xfrm>
            <a:off x="144720" y="5715000"/>
            <a:ext cx="1599840" cy="923040"/>
          </a:xfrm>
          <a:prstGeom prst="rect">
            <a:avLst/>
          </a:prstGeom>
          <a:ln w="0">
            <a:noFill/>
          </a:ln>
        </p:spPr>
      </p:pic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019160" y="572760"/>
            <a:ext cx="8250840" cy="80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GB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019160" y="1941480"/>
            <a:ext cx="10513800" cy="355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dt" idx="17"/>
          </p:nvPr>
        </p:nvSpPr>
        <p:spPr>
          <a:xfrm>
            <a:off x="4293000" y="6415200"/>
            <a:ext cx="9806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ftr" idx="18"/>
          </p:nvPr>
        </p:nvSpPr>
        <p:spPr>
          <a:xfrm>
            <a:off x="5446800" y="6415200"/>
            <a:ext cx="592380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pic>
        <p:nvPicPr>
          <p:cNvPr id="315" name="Grafik 10" descr="Ein Bild, das Text, Schrift, Screenshot, Grafiken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10225080" y="271440"/>
            <a:ext cx="1704960" cy="602640"/>
          </a:xfrm>
          <a:prstGeom prst="rect">
            <a:avLst/>
          </a:prstGeom>
          <a:ln w="0">
            <a:noFill/>
          </a:ln>
        </p:spPr>
      </p:pic>
      <p:sp>
        <p:nvSpPr>
          <p:cNvPr id="316" name="PlaceHolder 5"/>
          <p:cNvSpPr>
            <a:spLocks noGrp="1"/>
          </p:cNvSpPr>
          <p:nvPr>
            <p:ph type="sldNum" idx="19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FB99044-B83F-4636-912E-0A4FFBF8D9D2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www.eventbrite.de/o/ai-services-berlin-brandenburg-hpi-77903452433" TargetMode="Externa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017360" y="1152000"/>
            <a:ext cx="687852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  <a:tabLst>
                <a:tab algn="l" pos="0"/>
              </a:tabLst>
            </a:pPr>
            <a:r>
              <a:rPr b="0" lang="de-DE" sz="3200" spc="-1" strike="noStrike">
                <a:solidFill>
                  <a:srgbClr val="5a6065"/>
                </a:solidFill>
                <a:latin typeface="Verdana"/>
                <a:ea typeface="Verdana"/>
              </a:rPr>
              <a:t>Erste Schritte zur eigenen KI-Anwendung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subTitle"/>
          </p:nvPr>
        </p:nvSpPr>
        <p:spPr>
          <a:xfrm>
            <a:off x="1017360" y="2388240"/>
            <a:ext cx="687852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8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5a6065"/>
                </a:solidFill>
                <a:latin typeface="Verdana"/>
                <a:ea typeface="Verdana"/>
              </a:rPr>
              <a:t>Einrichtung der wichtigsten Tools für lokale KI-Entwicklung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Container-Plattform, die Laufzeitumgebungen reproduzierbar verpackt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Ermöglicht einfaches Ausführen von Anwendungen auf verschiedenen Maschinen, Servern &amp; High Performance Clustern (HPC)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Ideal für komplexe Software Stacks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</a:pPr>
            <a:r>
              <a:rPr b="0" lang="en-GB" sz="3200" spc="-1" strike="noStrike">
                <a:solidFill>
                  <a:srgbClr val="5a6065"/>
                </a:solidFill>
                <a:latin typeface="Verdana"/>
                <a:ea typeface="Verdana"/>
              </a:rPr>
              <a:t>Docker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ldNum" idx="27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05A59AB-3CDC-49EE-8CCF-A5939EDB5DF7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Tools zum lokalen Ausführen &amp; Verwalten von großen Sprachmodellen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2000"/>
              </a:lnSpc>
              <a:buNone/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Schnelles lokales Testen von KI-Anwendungen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2000"/>
              </a:lnSpc>
              <a:buNone/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Betrieb von KI-Anwendungen, die sensible Daten verarbeiten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Alternative zu Cloud-Abhängigkeiten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Wingdings" charset="2"/>
              <a:buChar char="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Ollama unterstützt CPUs &amp; GPUs; relative langsam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Wingdings" charset="2"/>
              <a:buChar char="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vLLM unterstützt CPUs (Windows, Linux, MacOS) &amp; GPUs (Windows, Linux); MacOS GPU-Unterstützung in Entwicklung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</a:pPr>
            <a:r>
              <a:rPr b="0" lang="en-GB" sz="3200" spc="-1" strike="noStrike">
                <a:solidFill>
                  <a:srgbClr val="5a6065"/>
                </a:solidFill>
                <a:latin typeface="Verdana"/>
                <a:ea typeface="Verdana"/>
              </a:rPr>
              <a:t>Ollama &amp; vLLM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sldNum" idx="28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BF3B2B0-2257-4007-9BE6-7FFB155E5152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Vektor-Datenbank für das Speichern &amp; Durchsuchen von </a:t>
            </a:r>
            <a:r>
              <a:rPr b="0" i="1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Embeddings </a:t>
            </a: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(semantische Repräsentationen von Texten / Bildern)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2000"/>
              </a:lnSpc>
              <a:buNone/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Ermöglicht schnellen Zugriff auf Wissensdatenbanken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2000"/>
              </a:lnSpc>
              <a:buNone/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Relevant für RAG-Systeme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</a:pPr>
            <a:r>
              <a:rPr b="0" lang="en-GB" sz="3200" spc="-1" strike="noStrike">
                <a:solidFill>
                  <a:srgbClr val="5a6065"/>
                </a:solidFill>
                <a:latin typeface="Verdana"/>
                <a:ea typeface="Verdana"/>
              </a:rPr>
              <a:t>Qdrant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sldNum" idx="29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F85DE1C-8EC1-42C7-8161-D2E817A9E6BF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019160" y="533520"/>
            <a:ext cx="8330400" cy="84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600" spc="-1" strike="noStrike">
                <a:solidFill>
                  <a:srgbClr val="ffffff"/>
                </a:solidFill>
                <a:latin typeface="Verdana"/>
                <a:ea typeface="Verdana"/>
              </a:rPr>
              <a:t>Überblick KI-Servicezentrum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ldNum" idx="30"/>
          </p:nvPr>
        </p:nvSpPr>
        <p:spPr>
          <a:xfrm>
            <a:off x="11429640" y="616680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ffffff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9DD5BEE-4D61-437F-BE72-F85704A7ACC2}" type="slidenum">
              <a:rPr b="0" lang="de-DE" sz="1100" spc="-1" strike="noStrike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</a:pPr>
            <a:r>
              <a:rPr b="0" lang="de-DE" sz="3200" spc="-1" strike="noStrike">
                <a:solidFill>
                  <a:srgbClr val="5a6065"/>
                </a:solidFill>
                <a:latin typeface="Verdana"/>
                <a:ea typeface="Verdana"/>
              </a:rPr>
              <a:t>KI-Servicezentrum</a:t>
            </a:r>
            <a:br>
              <a:rPr sz="3200"/>
            </a:br>
            <a:r>
              <a:rPr b="0" lang="en-DE" sz="3200" spc="-1" strike="noStrike">
                <a:solidFill>
                  <a:srgbClr val="5a6065"/>
                </a:solidFill>
                <a:latin typeface="Verdana"/>
                <a:ea typeface="Verdana"/>
              </a:rPr>
              <a:t>Berlin</a:t>
            </a:r>
            <a:r>
              <a:rPr b="0" lang="de-DE" sz="3200" spc="-1" strike="noStrike">
                <a:solidFill>
                  <a:srgbClr val="5a6065"/>
                </a:solidFill>
                <a:latin typeface="Verdana"/>
                <a:ea typeface="Verdana"/>
              </a:rPr>
              <a:t> </a:t>
            </a:r>
            <a:r>
              <a:rPr b="0" lang="en-DE" sz="3200" spc="-1" strike="noStrike">
                <a:solidFill>
                  <a:srgbClr val="5a6065"/>
                </a:solidFill>
                <a:latin typeface="Verdana"/>
                <a:ea typeface="Verdana"/>
              </a:rPr>
              <a:t>Brandenburg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sldNum" idx="31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8595A24-0373-4ADB-8FA7-70087F831518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056561666"/>
              </p:ext>
            </p:extLst>
          </p:nvPr>
        </p:nvGraphicFramePr>
        <p:xfrm>
          <a:off x="4054320" y="1994040"/>
          <a:ext cx="7570800" cy="412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90" name="TextBox 5"/>
          <p:cNvSpPr/>
          <p:nvPr/>
        </p:nvSpPr>
        <p:spPr>
          <a:xfrm>
            <a:off x="17640" y="3261960"/>
            <a:ext cx="2963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27"/>
              </a:lnSpc>
              <a:buNone/>
            </a:pPr>
            <a:r>
              <a:rPr b="1" lang="en-US" sz="2270" spc="-1" strike="noStrike">
                <a:solidFill>
                  <a:srgbClr val="ffffff"/>
                </a:solidFill>
                <a:latin typeface="Codec Pro Bold"/>
                <a:ea typeface="Codec Pro Bold"/>
              </a:rPr>
              <a:t>Struktur</a:t>
            </a:r>
            <a:endParaRPr b="0" lang="en-GB" sz="227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3"/>
          <p:cNvGrpSpPr/>
          <p:nvPr/>
        </p:nvGrpSpPr>
        <p:grpSpPr>
          <a:xfrm>
            <a:off x="2684520" y="141840"/>
            <a:ext cx="1067760" cy="1230120"/>
            <a:chOff x="2684520" y="141840"/>
            <a:chExt cx="1067760" cy="1230120"/>
          </a:xfrm>
        </p:grpSpPr>
        <p:sp>
          <p:nvSpPr>
            <p:cNvPr id="392" name="Freeform 4"/>
            <p:cNvSpPr/>
            <p:nvPr/>
          </p:nvSpPr>
          <p:spPr>
            <a:xfrm>
              <a:off x="2684520" y="334800"/>
              <a:ext cx="1067760" cy="1037160"/>
            </a:xfrm>
            <a:custGeom>
              <a:avLst/>
              <a:gdLst/>
              <a:ahLst/>
              <a:rect l="l" t="t" r="r" b="b"/>
              <a:pathLst>
                <a:path w="421962" h="409899">
                  <a:moveTo>
                    <a:pt x="0" y="0"/>
                  </a:moveTo>
                  <a:lnTo>
                    <a:pt x="421962" y="0"/>
                  </a:lnTo>
                  <a:lnTo>
                    <a:pt x="421962" y="409899"/>
                  </a:lnTo>
                  <a:lnTo>
                    <a:pt x="0" y="409899"/>
                  </a:lnTo>
                  <a:close/>
                </a:path>
              </a:pathLst>
            </a:custGeom>
            <a:solidFill>
              <a:srgbClr val="f6a8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TextBox 5"/>
            <p:cNvSpPr/>
            <p:nvPr/>
          </p:nvSpPr>
          <p:spPr>
            <a:xfrm>
              <a:off x="2684520" y="141840"/>
              <a:ext cx="1067760" cy="123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4" name="TextBox 6"/>
          <p:cNvSpPr/>
          <p:nvPr/>
        </p:nvSpPr>
        <p:spPr>
          <a:xfrm>
            <a:off x="2684520" y="620280"/>
            <a:ext cx="106776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281"/>
              </a:lnSpc>
              <a:buNone/>
            </a:pPr>
            <a:r>
              <a:rPr b="0" lang="en-US" sz="1070" spc="-1" strike="noStrike">
                <a:solidFill>
                  <a:srgbClr val="17161c"/>
                </a:solidFill>
                <a:latin typeface="Codec Pro"/>
                <a:ea typeface="Codec Pro"/>
              </a:rPr>
              <a:t> </a:t>
            </a:r>
            <a:endParaRPr b="0" lang="en-GB" sz="1070" spc="-1" strike="noStrike">
              <a:latin typeface="Arial"/>
            </a:endParaRPr>
          </a:p>
          <a:p>
            <a:pPr algn="ctr">
              <a:lnSpc>
                <a:spcPts val="2239"/>
              </a:lnSpc>
              <a:buNone/>
            </a:pPr>
            <a:r>
              <a:rPr b="1" lang="en-US" sz="1870" spc="-1" strike="noStrike">
                <a:solidFill>
                  <a:srgbClr val="ffffff"/>
                </a:solidFill>
                <a:latin typeface="Codec Pro Bold"/>
                <a:ea typeface="Codec Pro Bold"/>
              </a:rPr>
              <a:t>Talks</a:t>
            </a:r>
            <a:endParaRPr b="0" lang="en-GB" sz="1870" spc="-1" strike="noStrike">
              <a:latin typeface="Arial"/>
            </a:endParaRPr>
          </a:p>
        </p:txBody>
      </p:sp>
      <p:sp>
        <p:nvSpPr>
          <p:cNvPr id="395" name="Freeform 7"/>
          <p:cNvSpPr/>
          <p:nvPr/>
        </p:nvSpPr>
        <p:spPr>
          <a:xfrm rot="21576000">
            <a:off x="5485680" y="331200"/>
            <a:ext cx="958680" cy="946440"/>
          </a:xfrm>
          <a:custGeom>
            <a:avLst/>
            <a:gdLst/>
            <a:ahLst/>
            <a:rect l="l" t="t" r="r" b="b"/>
            <a:pathLst>
              <a:path w="2557523" h="2524763">
                <a:moveTo>
                  <a:pt x="17503" y="0"/>
                </a:moveTo>
                <a:lnTo>
                  <a:pt x="2557523" y="17733"/>
                </a:lnTo>
                <a:lnTo>
                  <a:pt x="2540021" y="2524763"/>
                </a:lnTo>
                <a:lnTo>
                  <a:pt x="0" y="2507030"/>
                </a:lnTo>
                <a:lnTo>
                  <a:pt x="17503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TextBox 8"/>
          <p:cNvSpPr/>
          <p:nvPr/>
        </p:nvSpPr>
        <p:spPr>
          <a:xfrm>
            <a:off x="2682720" y="1437840"/>
            <a:ext cx="375840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17161c"/>
                </a:solidFill>
                <a:latin typeface="Codec Pro"/>
                <a:ea typeface="Codec Pro"/>
              </a:rPr>
              <a:t>Gastvorträge über Forschung und Innovation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97" name="TextBox 9"/>
          <p:cNvSpPr/>
          <p:nvPr/>
        </p:nvSpPr>
        <p:spPr>
          <a:xfrm>
            <a:off x="4827240" y="1261800"/>
            <a:ext cx="16138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400"/>
              </a:lnSpc>
              <a:buNone/>
            </a:pPr>
            <a:r>
              <a:rPr b="1" lang="en-US" sz="1000" spc="-1" strike="noStrike" u="sng">
                <a:solidFill>
                  <a:srgbClr val="dc640d"/>
                </a:solidFill>
                <a:uFillTx/>
                <a:latin typeface="Codec Pro Bold"/>
                <a:ea typeface="Codec Pro Bold"/>
              </a:rPr>
              <a:t>tele-task.de/series/1463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98" name="AutoShape 10"/>
          <p:cNvSpPr/>
          <p:nvPr/>
        </p:nvSpPr>
        <p:spPr>
          <a:xfrm rot="10800000">
            <a:off x="360" y="360"/>
            <a:ext cx="2458800" cy="6857640"/>
          </a:xfrm>
          <a:prstGeom prst="rect">
            <a:avLst/>
          </a:prstGeom>
          <a:solidFill>
            <a:srgbClr val="f6a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9" name="Group 12"/>
          <p:cNvGrpSpPr/>
          <p:nvPr/>
        </p:nvGrpSpPr>
        <p:grpSpPr>
          <a:xfrm>
            <a:off x="2702520" y="2315160"/>
            <a:ext cx="1067760" cy="1230120"/>
            <a:chOff x="2702520" y="2315160"/>
            <a:chExt cx="1067760" cy="1230120"/>
          </a:xfrm>
        </p:grpSpPr>
        <p:sp>
          <p:nvSpPr>
            <p:cNvPr id="400" name="Freeform 13"/>
            <p:cNvSpPr/>
            <p:nvPr/>
          </p:nvSpPr>
          <p:spPr>
            <a:xfrm>
              <a:off x="2702520" y="2508120"/>
              <a:ext cx="1067760" cy="1037160"/>
            </a:xfrm>
            <a:custGeom>
              <a:avLst/>
              <a:gdLst/>
              <a:ahLst/>
              <a:rect l="l" t="t" r="r" b="b"/>
              <a:pathLst>
                <a:path w="421962" h="409899">
                  <a:moveTo>
                    <a:pt x="0" y="0"/>
                  </a:moveTo>
                  <a:lnTo>
                    <a:pt x="421962" y="0"/>
                  </a:lnTo>
                  <a:lnTo>
                    <a:pt x="421962" y="409899"/>
                  </a:lnTo>
                  <a:lnTo>
                    <a:pt x="0" y="409899"/>
                  </a:lnTo>
                  <a:close/>
                </a:path>
              </a:pathLst>
            </a:custGeom>
            <a:solidFill>
              <a:srgbClr val="dc640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TextBox 14"/>
            <p:cNvSpPr/>
            <p:nvPr/>
          </p:nvSpPr>
          <p:spPr>
            <a:xfrm>
              <a:off x="2702520" y="2315160"/>
              <a:ext cx="1067760" cy="123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2" name="TextBox 15"/>
          <p:cNvSpPr/>
          <p:nvPr/>
        </p:nvSpPr>
        <p:spPr>
          <a:xfrm>
            <a:off x="2702520" y="2710080"/>
            <a:ext cx="106236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480"/>
              </a:lnSpc>
              <a:buNone/>
            </a:pPr>
            <a:r>
              <a:rPr b="1" lang="en-US" sz="2060" spc="-1" strike="noStrike">
                <a:solidFill>
                  <a:srgbClr val="ffffff"/>
                </a:solidFill>
                <a:latin typeface="Codec Pro Bold"/>
                <a:ea typeface="Codec Pro Bold"/>
              </a:rPr>
              <a:t>Work</a:t>
            </a:r>
            <a:endParaRPr b="0" lang="en-GB" sz="2060" spc="-1" strike="noStrike">
              <a:latin typeface="Arial"/>
            </a:endParaRPr>
          </a:p>
          <a:p>
            <a:pPr algn="ctr">
              <a:lnSpc>
                <a:spcPts val="2239"/>
              </a:lnSpc>
              <a:buNone/>
            </a:pPr>
            <a:r>
              <a:rPr b="1" lang="en-US" sz="1870" spc="-1" strike="noStrike">
                <a:solidFill>
                  <a:srgbClr val="ffffff"/>
                </a:solidFill>
                <a:latin typeface="Codec Pro Bold"/>
                <a:ea typeface="Codec Pro Bold"/>
              </a:rPr>
              <a:t>shops</a:t>
            </a:r>
            <a:endParaRPr b="0" lang="en-GB" sz="1870" spc="-1" strike="noStrike">
              <a:latin typeface="Arial"/>
            </a:endParaRPr>
          </a:p>
        </p:txBody>
      </p:sp>
      <p:sp>
        <p:nvSpPr>
          <p:cNvPr id="403" name="TextBox 16"/>
          <p:cNvSpPr/>
          <p:nvPr/>
        </p:nvSpPr>
        <p:spPr>
          <a:xfrm>
            <a:off x="2704320" y="3611160"/>
            <a:ext cx="375660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17161c"/>
                </a:solidFill>
                <a:latin typeface="Codec Pro"/>
                <a:ea typeface="Codec Pro"/>
              </a:rPr>
              <a:t>Praktische Themen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17161c"/>
                </a:solidFill>
                <a:latin typeface="Codec Pro"/>
                <a:ea typeface="Codec Pro"/>
              </a:rPr>
              <a:t>Beispielthemen: Speech2summary, Docker für ML, Semantische Suche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04" name="Freeform 17"/>
          <p:cNvSpPr/>
          <p:nvPr/>
        </p:nvSpPr>
        <p:spPr>
          <a:xfrm>
            <a:off x="5504400" y="2508120"/>
            <a:ext cx="954720" cy="954720"/>
          </a:xfrm>
          <a:custGeom>
            <a:avLst/>
            <a:gdLst/>
            <a:ahLst/>
            <a:rect l="l" t="t" r="r" b="b"/>
            <a:pathLst>
              <a:path w="2546664" h="2546664">
                <a:moveTo>
                  <a:pt x="0" y="0"/>
                </a:moveTo>
                <a:lnTo>
                  <a:pt x="2546664" y="0"/>
                </a:lnTo>
                <a:lnTo>
                  <a:pt x="2546664" y="2546664"/>
                </a:lnTo>
                <a:lnTo>
                  <a:pt x="0" y="25466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TextBox 18"/>
          <p:cNvSpPr/>
          <p:nvPr/>
        </p:nvSpPr>
        <p:spPr>
          <a:xfrm>
            <a:off x="5136120" y="3431160"/>
            <a:ext cx="13226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400"/>
              </a:lnSpc>
              <a:buNone/>
            </a:pPr>
            <a:r>
              <a:rPr b="1" lang="en-US" sz="1000" spc="-1" strike="noStrike" u="sng">
                <a:solidFill>
                  <a:srgbClr val="dc640d"/>
                </a:solidFill>
                <a:uFillTx/>
                <a:latin typeface="Codec Pro Bold"/>
                <a:ea typeface="Codec Pro Bold"/>
              </a:rPr>
              <a:t>aimaker.community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406" name="Group 20"/>
          <p:cNvGrpSpPr/>
          <p:nvPr/>
        </p:nvGrpSpPr>
        <p:grpSpPr>
          <a:xfrm>
            <a:off x="2704320" y="4533840"/>
            <a:ext cx="1067760" cy="1230120"/>
            <a:chOff x="2704320" y="4533840"/>
            <a:chExt cx="1067760" cy="1230120"/>
          </a:xfrm>
        </p:grpSpPr>
        <p:sp>
          <p:nvSpPr>
            <p:cNvPr id="407" name="Freeform 21"/>
            <p:cNvSpPr/>
            <p:nvPr/>
          </p:nvSpPr>
          <p:spPr>
            <a:xfrm>
              <a:off x="2704320" y="4726800"/>
              <a:ext cx="1067760" cy="1037160"/>
            </a:xfrm>
            <a:custGeom>
              <a:avLst/>
              <a:gdLst/>
              <a:ahLst/>
              <a:rect l="l" t="t" r="r" b="b"/>
              <a:pathLst>
                <a:path w="421962" h="409899">
                  <a:moveTo>
                    <a:pt x="0" y="0"/>
                  </a:moveTo>
                  <a:lnTo>
                    <a:pt x="421962" y="0"/>
                  </a:lnTo>
                  <a:lnTo>
                    <a:pt x="421962" y="409899"/>
                  </a:lnTo>
                  <a:lnTo>
                    <a:pt x="0" y="409899"/>
                  </a:lnTo>
                  <a:close/>
                </a:path>
              </a:pathLst>
            </a:custGeom>
            <a:solidFill>
              <a:srgbClr val="b007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TextBox 22"/>
            <p:cNvSpPr/>
            <p:nvPr/>
          </p:nvSpPr>
          <p:spPr>
            <a:xfrm>
              <a:off x="2704320" y="4533840"/>
              <a:ext cx="1067760" cy="123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9" name="TextBox 23"/>
          <p:cNvSpPr/>
          <p:nvPr/>
        </p:nvSpPr>
        <p:spPr>
          <a:xfrm>
            <a:off x="2709720" y="5084640"/>
            <a:ext cx="10641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  <a:buNone/>
            </a:pPr>
            <a:r>
              <a:rPr b="1" lang="en-US" sz="1870" spc="-1" strike="noStrike">
                <a:solidFill>
                  <a:srgbClr val="ffffff"/>
                </a:solidFill>
                <a:latin typeface="Codec Pro Bold"/>
                <a:ea typeface="Codec Pro Bold"/>
              </a:rPr>
              <a:t>MOOCs</a:t>
            </a:r>
            <a:endParaRPr b="0" lang="en-GB" sz="1870" spc="-1" strike="noStrike">
              <a:latin typeface="Arial"/>
            </a:endParaRPr>
          </a:p>
        </p:txBody>
      </p:sp>
      <p:sp>
        <p:nvSpPr>
          <p:cNvPr id="410" name="Freeform 24"/>
          <p:cNvSpPr/>
          <p:nvPr/>
        </p:nvSpPr>
        <p:spPr>
          <a:xfrm>
            <a:off x="5511600" y="4704120"/>
            <a:ext cx="949320" cy="937080"/>
          </a:xfrm>
          <a:custGeom>
            <a:avLst/>
            <a:gdLst/>
            <a:ahLst/>
            <a:rect l="l" t="t" r="r" b="b"/>
            <a:pathLst>
              <a:path w="2532626" h="2500051">
                <a:moveTo>
                  <a:pt x="0" y="0"/>
                </a:moveTo>
                <a:lnTo>
                  <a:pt x="2532625" y="0"/>
                </a:lnTo>
                <a:lnTo>
                  <a:pt x="2532625" y="2500051"/>
                </a:lnTo>
                <a:lnTo>
                  <a:pt x="0" y="250005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TextBox 25"/>
          <p:cNvSpPr/>
          <p:nvPr/>
        </p:nvSpPr>
        <p:spPr>
          <a:xfrm>
            <a:off x="2704320" y="5829840"/>
            <a:ext cx="375660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17161c"/>
                </a:solidFill>
                <a:latin typeface="Codec Pro"/>
                <a:ea typeface="Codec Pro"/>
              </a:rPr>
              <a:t>ChatGPT: Was bedeutet generative KI für die Gesellschaft?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17161c"/>
                </a:solidFill>
                <a:latin typeface="Codec Pro"/>
                <a:ea typeface="Codec Pro"/>
              </a:rPr>
              <a:t>Profitable AI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17161c"/>
                </a:solidFill>
                <a:latin typeface="Codec Pro"/>
                <a:ea typeface="Codec Pro"/>
              </a:rPr>
              <a:t>KI Biases verstehen und vermeiden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12" name="TextBox 26"/>
          <p:cNvSpPr/>
          <p:nvPr/>
        </p:nvSpPr>
        <p:spPr>
          <a:xfrm>
            <a:off x="3994560" y="5602680"/>
            <a:ext cx="24663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400"/>
              </a:lnSpc>
              <a:buNone/>
            </a:pPr>
            <a:r>
              <a:rPr b="1" lang="en-US" sz="1000" spc="-1" strike="noStrike" u="sng">
                <a:solidFill>
                  <a:srgbClr val="dc640d"/>
                </a:solidFill>
                <a:uFillTx/>
                <a:latin typeface="Codec Pro Bold"/>
                <a:ea typeface="Codec Pro Bold"/>
              </a:rPr>
              <a:t>open.hpi.de/channels/ai-service-center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13" name="Freeform 27"/>
          <p:cNvSpPr/>
          <p:nvPr/>
        </p:nvSpPr>
        <p:spPr>
          <a:xfrm>
            <a:off x="-69840" y="4416120"/>
            <a:ext cx="2528640" cy="2528640"/>
          </a:xfrm>
          <a:custGeom>
            <a:avLst/>
            <a:gdLst/>
            <a:ah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Freeform 29"/>
          <p:cNvSpPr/>
          <p:nvPr/>
        </p:nvSpPr>
        <p:spPr>
          <a:xfrm>
            <a:off x="8543160" y="2508120"/>
            <a:ext cx="1722600" cy="1467720"/>
          </a:xfrm>
          <a:custGeom>
            <a:avLst/>
            <a:gdLst/>
            <a:ahLst/>
            <a:rect l="l" t="t" r="r" b="b"/>
            <a:pathLst>
              <a:path w="4594355" h="3914998">
                <a:moveTo>
                  <a:pt x="0" y="0"/>
                </a:moveTo>
                <a:lnTo>
                  <a:pt x="4594355" y="0"/>
                </a:lnTo>
                <a:lnTo>
                  <a:pt x="4594355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Freeform 30"/>
          <p:cNvSpPr/>
          <p:nvPr/>
        </p:nvSpPr>
        <p:spPr>
          <a:xfrm>
            <a:off x="6704280" y="2522160"/>
            <a:ext cx="1717920" cy="1467720"/>
          </a:xfrm>
          <a:custGeom>
            <a:avLst/>
            <a:gdLst/>
            <a:ahLst/>
            <a:rect l="l" t="t" r="r" b="b"/>
            <a:pathLst>
              <a:path w="4582165" h="3914998">
                <a:moveTo>
                  <a:pt x="0" y="0"/>
                </a:moveTo>
                <a:lnTo>
                  <a:pt x="4582165" y="0"/>
                </a:lnTo>
                <a:lnTo>
                  <a:pt x="4582165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Freeform 31"/>
          <p:cNvSpPr/>
          <p:nvPr/>
        </p:nvSpPr>
        <p:spPr>
          <a:xfrm>
            <a:off x="10377720" y="2508120"/>
            <a:ext cx="1717920" cy="1467720"/>
          </a:xfrm>
          <a:custGeom>
            <a:avLst/>
            <a:gdLst/>
            <a:ahLst/>
            <a:rect l="l" t="t" r="r" b="b"/>
            <a:pathLst>
              <a:path w="4582165" h="3914998">
                <a:moveTo>
                  <a:pt x="0" y="0"/>
                </a:moveTo>
                <a:lnTo>
                  <a:pt x="4582164" y="0"/>
                </a:lnTo>
                <a:lnTo>
                  <a:pt x="4582164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Freeform 33"/>
          <p:cNvSpPr/>
          <p:nvPr/>
        </p:nvSpPr>
        <p:spPr>
          <a:xfrm>
            <a:off x="8543160" y="334800"/>
            <a:ext cx="1717920" cy="1459080"/>
          </a:xfrm>
          <a:custGeom>
            <a:avLst/>
            <a:gdLst/>
            <a:ahLst/>
            <a:rect l="l" t="t" r="r" b="b"/>
            <a:pathLst>
              <a:path w="4582165" h="3892294">
                <a:moveTo>
                  <a:pt x="0" y="0"/>
                </a:moveTo>
                <a:lnTo>
                  <a:pt x="4582165" y="0"/>
                </a:lnTo>
                <a:lnTo>
                  <a:pt x="4582165" y="3892294"/>
                </a:lnTo>
                <a:lnTo>
                  <a:pt x="0" y="38922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Freeform 34"/>
          <p:cNvSpPr/>
          <p:nvPr/>
        </p:nvSpPr>
        <p:spPr>
          <a:xfrm>
            <a:off x="6704280" y="334800"/>
            <a:ext cx="1722600" cy="1459080"/>
          </a:xfrm>
          <a:custGeom>
            <a:avLst/>
            <a:gdLst/>
            <a:ahLst/>
            <a:rect l="l" t="t" r="r" b="b"/>
            <a:pathLst>
              <a:path w="4594355" h="3892294">
                <a:moveTo>
                  <a:pt x="0" y="0"/>
                </a:moveTo>
                <a:lnTo>
                  <a:pt x="4594355" y="0"/>
                </a:lnTo>
                <a:lnTo>
                  <a:pt x="4594355" y="3892294"/>
                </a:lnTo>
                <a:lnTo>
                  <a:pt x="0" y="38922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Freeform 35"/>
          <p:cNvSpPr/>
          <p:nvPr/>
        </p:nvSpPr>
        <p:spPr>
          <a:xfrm>
            <a:off x="10377720" y="334800"/>
            <a:ext cx="1717920" cy="1459080"/>
          </a:xfrm>
          <a:custGeom>
            <a:avLst/>
            <a:gdLst/>
            <a:ahLst/>
            <a:rect l="l" t="t" r="r" b="b"/>
            <a:pathLst>
              <a:path w="4582165" h="3892294">
                <a:moveTo>
                  <a:pt x="0" y="0"/>
                </a:moveTo>
                <a:lnTo>
                  <a:pt x="4582164" y="0"/>
                </a:lnTo>
                <a:lnTo>
                  <a:pt x="4582164" y="3892294"/>
                </a:lnTo>
                <a:lnTo>
                  <a:pt x="0" y="38922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Freeform 37"/>
          <p:cNvSpPr/>
          <p:nvPr/>
        </p:nvSpPr>
        <p:spPr>
          <a:xfrm>
            <a:off x="6704280" y="4704120"/>
            <a:ext cx="1717920" cy="1467720"/>
          </a:xfrm>
          <a:custGeom>
            <a:avLst/>
            <a:gdLst/>
            <a:ahLst/>
            <a:rect l="l" t="t" r="r" b="b"/>
            <a:pathLst>
              <a:path w="4582165" h="3914998">
                <a:moveTo>
                  <a:pt x="0" y="0"/>
                </a:moveTo>
                <a:lnTo>
                  <a:pt x="4582165" y="0"/>
                </a:lnTo>
                <a:lnTo>
                  <a:pt x="4582165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Freeform 38"/>
          <p:cNvSpPr/>
          <p:nvPr/>
        </p:nvSpPr>
        <p:spPr>
          <a:xfrm>
            <a:off x="8545680" y="4704120"/>
            <a:ext cx="1717920" cy="1467720"/>
          </a:xfrm>
          <a:custGeom>
            <a:avLst/>
            <a:gdLst/>
            <a:ahLst/>
            <a:rect l="l" t="t" r="r" b="b"/>
            <a:pathLst>
              <a:path w="4582165" h="3914998">
                <a:moveTo>
                  <a:pt x="0" y="0"/>
                </a:moveTo>
                <a:lnTo>
                  <a:pt x="4582165" y="0"/>
                </a:lnTo>
                <a:lnTo>
                  <a:pt x="4582165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Freeform 39"/>
          <p:cNvSpPr/>
          <p:nvPr/>
        </p:nvSpPr>
        <p:spPr>
          <a:xfrm>
            <a:off x="10371960" y="4704120"/>
            <a:ext cx="1723320" cy="1467720"/>
          </a:xfrm>
          <a:custGeom>
            <a:avLst/>
            <a:gdLst/>
            <a:ahLst/>
            <a:rect l="l" t="t" r="r" b="b"/>
            <a:pathLst>
              <a:path w="4596829" h="3914998">
                <a:moveTo>
                  <a:pt x="0" y="0"/>
                </a:moveTo>
                <a:lnTo>
                  <a:pt x="4596828" y="0"/>
                </a:lnTo>
                <a:lnTo>
                  <a:pt x="4596828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Freeform 40"/>
          <p:cNvSpPr/>
          <p:nvPr/>
        </p:nvSpPr>
        <p:spPr>
          <a:xfrm>
            <a:off x="256680" y="334800"/>
            <a:ext cx="1945800" cy="1945800"/>
          </a:xfrm>
          <a:custGeom>
            <a:avLst/>
            <a:gdLst/>
            <a:ahLst/>
            <a:rect l="l" t="t" r="r" b="b"/>
            <a:pathLst>
              <a:path w="3892161" h="3892161">
                <a:moveTo>
                  <a:pt x="0" y="0"/>
                </a:moveTo>
                <a:lnTo>
                  <a:pt x="3892160" y="0"/>
                </a:lnTo>
                <a:lnTo>
                  <a:pt x="3892160" y="3892161"/>
                </a:lnTo>
                <a:lnTo>
                  <a:pt x="0" y="38921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TextBox 42"/>
          <p:cNvSpPr/>
          <p:nvPr/>
        </p:nvSpPr>
        <p:spPr>
          <a:xfrm>
            <a:off x="-150480" y="2313000"/>
            <a:ext cx="235260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400"/>
              </a:lnSpc>
              <a:buNone/>
            </a:pPr>
            <a:r>
              <a:rPr b="1" lang="en-US" sz="1000" spc="-1" strike="noStrike">
                <a:solidFill>
                  <a:srgbClr val="ffffff"/>
                </a:solidFill>
                <a:latin typeface="Codec Pro Bold"/>
                <a:ea typeface="Codec Pro Bold"/>
              </a:rPr>
              <a:t>Newsletter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25" name="Freeform 43"/>
          <p:cNvSpPr/>
          <p:nvPr/>
        </p:nvSpPr>
        <p:spPr>
          <a:xfrm>
            <a:off x="17640" y="5896800"/>
            <a:ext cx="1466640" cy="960840"/>
          </a:xfrm>
          <a:custGeom>
            <a:avLst/>
            <a:gdLst/>
            <a:ahLst/>
            <a:rect l="l" t="t" r="r" b="b"/>
            <a:pathLst>
              <a:path w="2934345" h="1922740">
                <a:moveTo>
                  <a:pt x="0" y="0"/>
                </a:moveTo>
                <a:lnTo>
                  <a:pt x="2934345" y="0"/>
                </a:lnTo>
                <a:lnTo>
                  <a:pt x="2934345" y="1922740"/>
                </a:lnTo>
                <a:lnTo>
                  <a:pt x="0" y="19227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PlaceHolder 1"/>
          <p:cNvSpPr>
            <a:spLocks noGrp="1"/>
          </p:cNvSpPr>
          <p:nvPr>
            <p:ph type="sldNum" idx="32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83A3181-DC07-4AF9-AFE9-18508D3AE54A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427" name="TextBox 4"/>
          <p:cNvSpPr/>
          <p:nvPr/>
        </p:nvSpPr>
        <p:spPr>
          <a:xfrm>
            <a:off x="17640" y="3261960"/>
            <a:ext cx="2458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27"/>
              </a:lnSpc>
              <a:buNone/>
            </a:pPr>
            <a:r>
              <a:rPr b="1" lang="en-US" sz="2270" spc="-1" strike="noStrike">
                <a:solidFill>
                  <a:srgbClr val="ffffff"/>
                </a:solidFill>
                <a:latin typeface="Codec Pro Bold"/>
                <a:ea typeface="Codec Pro Bold"/>
              </a:rPr>
              <a:t>Bildung</a:t>
            </a:r>
            <a:endParaRPr b="0" lang="en-GB" sz="227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3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292320" y="0"/>
            <a:ext cx="11607120" cy="685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5DC24D5-145D-47D4-904A-A5F25F794114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AutoShape 2"/>
          <p:cNvSpPr/>
          <p:nvPr/>
        </p:nvSpPr>
        <p:spPr>
          <a:xfrm rot="10800000">
            <a:off x="360" y="360"/>
            <a:ext cx="2458800" cy="6857640"/>
          </a:xfrm>
          <a:prstGeom prst="rect">
            <a:avLst/>
          </a:prstGeom>
          <a:solidFill>
            <a:srgbClr val="dc640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Freeform 3"/>
          <p:cNvSpPr/>
          <p:nvPr/>
        </p:nvSpPr>
        <p:spPr>
          <a:xfrm>
            <a:off x="-69840" y="4416120"/>
            <a:ext cx="2528640" cy="2528640"/>
          </a:xfrm>
          <a:custGeom>
            <a:avLst/>
            <a:gdLst/>
            <a:ah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Freeform 4"/>
          <p:cNvSpPr/>
          <p:nvPr/>
        </p:nvSpPr>
        <p:spPr>
          <a:xfrm>
            <a:off x="9747360" y="4649040"/>
            <a:ext cx="1978200" cy="1978200"/>
          </a:xfrm>
          <a:custGeom>
            <a:avLst/>
            <a:gdLst/>
            <a:ahLst/>
            <a:rect l="l" t="t" r="r" b="b"/>
            <a:pathLst>
              <a:path w="3956970" h="3956970">
                <a:moveTo>
                  <a:pt x="0" y="0"/>
                </a:moveTo>
                <a:lnTo>
                  <a:pt x="3956970" y="0"/>
                </a:lnTo>
                <a:lnTo>
                  <a:pt x="3956970" y="3956969"/>
                </a:lnTo>
                <a:lnTo>
                  <a:pt x="0" y="39569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Freeform 5"/>
          <p:cNvSpPr/>
          <p:nvPr/>
        </p:nvSpPr>
        <p:spPr>
          <a:xfrm>
            <a:off x="256680" y="334800"/>
            <a:ext cx="1978200" cy="1978200"/>
          </a:xfrm>
          <a:custGeom>
            <a:avLst/>
            <a:gdLst/>
            <a:ahLst/>
            <a:rect l="l" t="t" r="r" b="b"/>
            <a:pathLst>
              <a:path w="3956970" h="3956970">
                <a:moveTo>
                  <a:pt x="0" y="0"/>
                </a:moveTo>
                <a:lnTo>
                  <a:pt x="3956970" y="0"/>
                </a:lnTo>
                <a:lnTo>
                  <a:pt x="3956970" y="3956970"/>
                </a:lnTo>
                <a:lnTo>
                  <a:pt x="0" y="39569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Freeform 6"/>
          <p:cNvSpPr/>
          <p:nvPr/>
        </p:nvSpPr>
        <p:spPr>
          <a:xfrm>
            <a:off x="7992360" y="507240"/>
            <a:ext cx="3628800" cy="2721600"/>
          </a:xfrm>
          <a:custGeom>
            <a:avLst/>
            <a:gdLst/>
            <a:ahLst/>
            <a:rect l="l" t="t" r="r" b="b"/>
            <a:pathLst>
              <a:path w="7258288" h="5443716">
                <a:moveTo>
                  <a:pt x="0" y="0"/>
                </a:moveTo>
                <a:lnTo>
                  <a:pt x="7258288" y="0"/>
                </a:lnTo>
                <a:lnTo>
                  <a:pt x="7258288" y="5443716"/>
                </a:lnTo>
                <a:lnTo>
                  <a:pt x="0" y="54437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TextBox 8"/>
          <p:cNvSpPr/>
          <p:nvPr/>
        </p:nvSpPr>
        <p:spPr>
          <a:xfrm>
            <a:off x="2612880" y="291960"/>
            <a:ext cx="4684680" cy="32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1" lang="en-US" sz="1200" spc="-1" strike="noStrike" u="sng">
                <a:solidFill>
                  <a:srgbClr val="b0073a"/>
                </a:solidFill>
                <a:uFillTx/>
                <a:latin typeface="Codec Pro Bold"/>
                <a:ea typeface="Codec Pro Bold"/>
              </a:rPr>
              <a:t>KI-Sprechstunden</a:t>
            </a:r>
            <a:endParaRPr b="0" lang="en-GB" sz="1200" spc="-1" strike="noStrike">
              <a:latin typeface="Arial"/>
            </a:endParaRPr>
          </a:p>
          <a:p>
            <a:pPr marL="129600">
              <a:lnSpc>
                <a:spcPts val="1681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Beantwortung von Fragen</a:t>
            </a:r>
            <a:endParaRPr b="0" lang="en-GB" sz="1200" spc="-1" strike="noStrike">
              <a:latin typeface="Arial"/>
            </a:endParaRPr>
          </a:p>
          <a:p>
            <a:pPr lvl="8" marL="300960" indent="-17136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zu KI-Infrastrukturen</a:t>
            </a:r>
            <a:endParaRPr b="0" lang="en-GB" sz="1200" spc="-1" strike="noStrike">
              <a:latin typeface="Arial"/>
            </a:endParaRPr>
          </a:p>
          <a:p>
            <a:pPr lvl="8" marL="300960" indent="-17136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zu KI-Modellen &amp; -Frameworks</a:t>
            </a:r>
            <a:endParaRPr b="0" lang="en-GB" sz="1200" spc="-1" strike="noStrike">
              <a:latin typeface="Arial"/>
            </a:endParaRPr>
          </a:p>
          <a:p>
            <a:pPr lvl="8" marL="300960" indent="-17136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zu KI-Anwendungsfällen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r>
              <a:rPr b="1" lang="en-US" sz="1200" spc="-1" strike="noStrike" u="sng">
                <a:solidFill>
                  <a:srgbClr val="dc640d"/>
                </a:solidFill>
                <a:uFillTx/>
                <a:latin typeface="Codec Pro Bold"/>
                <a:ea typeface="Codec Pro Bold"/>
              </a:rPr>
              <a:t>KI-Pilotprojekte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Gemeinsame Entwicklung eines Prototyps</a:t>
            </a:r>
            <a:endParaRPr b="0" lang="en-GB" sz="1200" spc="-1" strike="noStrike">
              <a:latin typeface="Arial"/>
            </a:endParaRPr>
          </a:p>
          <a:p>
            <a:pPr marL="171360" indent="-17136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Bewerbung alle drei Monate</a:t>
            </a:r>
            <a:endParaRPr b="0" lang="en-GB" sz="1200" spc="-1" strike="noStrike">
              <a:latin typeface="Arial"/>
            </a:endParaRPr>
          </a:p>
          <a:p>
            <a:pPr marL="171360" indent="-17136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Auswahlkriterien, z. B. KI-Reifegrad, gesellschaftlicher Nutzen</a:t>
            </a:r>
            <a:endParaRPr b="0" lang="en-GB" sz="1200" spc="-1" strike="noStrike">
              <a:latin typeface="Arial"/>
            </a:endParaRPr>
          </a:p>
          <a:p>
            <a:pPr marL="171360" indent="-17136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Veröffentlichung der Ergebnisse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r>
              <a:rPr b="1" lang="en-US" sz="1200" spc="-1" strike="noStrike" u="sng">
                <a:solidFill>
                  <a:srgbClr val="f6a800"/>
                </a:solidFill>
                <a:uFillTx/>
                <a:latin typeface="Codec Pro Bold"/>
                <a:ea typeface="Codec Pro Bold"/>
              </a:rPr>
              <a:t>Kooperation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r>
              <a:rPr b="0" lang="en-US" sz="1200" spc="-1" strike="noStrike">
                <a:solidFill>
                  <a:srgbClr val="696969"/>
                </a:solidFill>
                <a:latin typeface="Codec Pro"/>
                <a:ea typeface="Codec Pro Bold"/>
              </a:rPr>
              <a:t>Gemeinsam organisierte Netzwerktreffen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5" name="TextBox 9"/>
          <p:cNvSpPr/>
          <p:nvPr/>
        </p:nvSpPr>
        <p:spPr>
          <a:xfrm>
            <a:off x="10602360" y="6522120"/>
            <a:ext cx="9691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400"/>
              </a:lnSpc>
              <a:buNone/>
            </a:pPr>
            <a:r>
              <a:rPr b="1" lang="en-US" sz="1000" spc="-1" strike="noStrike" u="sng">
                <a:solidFill>
                  <a:srgbClr val="dc640d"/>
                </a:solidFill>
                <a:uFillTx/>
                <a:latin typeface="Codec Pro Bold"/>
                <a:ea typeface="Codec Pro Bold"/>
              </a:rPr>
              <a:t>Jetzt bewerben!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36" name="TextBox 10"/>
          <p:cNvSpPr/>
          <p:nvPr/>
        </p:nvSpPr>
        <p:spPr>
          <a:xfrm>
            <a:off x="5295960" y="6449760"/>
            <a:ext cx="246636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400"/>
              </a:lnSpc>
              <a:buNone/>
            </a:pPr>
            <a:r>
              <a:rPr b="1" lang="en-US" sz="1000" spc="-1" strike="noStrike" u="sng">
                <a:solidFill>
                  <a:srgbClr val="dc640d"/>
                </a:solidFill>
                <a:uFillTx/>
                <a:latin typeface="Codec Pro Bold"/>
                <a:ea typeface="Codec Pro Bold"/>
              </a:rPr>
              <a:t>github.com/aihpi/leichte-sprache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37" name="TextBox 11"/>
          <p:cNvSpPr/>
          <p:nvPr/>
        </p:nvSpPr>
        <p:spPr>
          <a:xfrm>
            <a:off x="8031960" y="3386160"/>
            <a:ext cx="3589200" cy="170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Codec Pro Bold"/>
                <a:ea typeface="Codec Pro Bold"/>
              </a:rPr>
              <a:t>Frühere KI-Pilotprojekte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Transkription Französischer Sprache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Übersetzung Behördensprache zu Leichte Sprache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Reduktion von Lebensmittelverschwendung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Dokumentdatierung anhand von Handschrift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8" name="TextBox 12"/>
          <p:cNvSpPr/>
          <p:nvPr/>
        </p:nvSpPr>
        <p:spPr>
          <a:xfrm>
            <a:off x="-118080" y="2331720"/>
            <a:ext cx="235260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400"/>
              </a:lnSpc>
              <a:buNone/>
            </a:pPr>
            <a:r>
              <a:rPr b="1" lang="en-US" sz="1000" spc="-1" strike="noStrike">
                <a:solidFill>
                  <a:srgbClr val="ffffff"/>
                </a:solidFill>
                <a:latin typeface="Codec Pro Bold"/>
                <a:ea typeface="Codec Pro Bold"/>
              </a:rPr>
              <a:t>Sprechstunde buchen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39" name="Freeform 13"/>
          <p:cNvSpPr/>
          <p:nvPr/>
        </p:nvSpPr>
        <p:spPr>
          <a:xfrm>
            <a:off x="17640" y="5896800"/>
            <a:ext cx="1466640" cy="960840"/>
          </a:xfrm>
          <a:custGeom>
            <a:avLst/>
            <a:gdLst/>
            <a:ahLst/>
            <a:rect l="l" t="t" r="r" b="b"/>
            <a:pathLst>
              <a:path w="2934345" h="1922740">
                <a:moveTo>
                  <a:pt x="0" y="0"/>
                </a:moveTo>
                <a:lnTo>
                  <a:pt x="2934345" y="0"/>
                </a:lnTo>
                <a:lnTo>
                  <a:pt x="2934345" y="1922740"/>
                </a:lnTo>
                <a:lnTo>
                  <a:pt x="0" y="19227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Freeform 14"/>
          <p:cNvSpPr/>
          <p:nvPr/>
        </p:nvSpPr>
        <p:spPr>
          <a:xfrm>
            <a:off x="11131200" y="155160"/>
            <a:ext cx="883800" cy="312480"/>
          </a:xfrm>
          <a:custGeom>
            <a:avLst/>
            <a:gdLst/>
            <a:ahLst/>
            <a:rect l="l" t="t" r="r" b="b"/>
            <a:pathLst>
              <a:path w="1768290" h="625404">
                <a:moveTo>
                  <a:pt x="0" y="0"/>
                </a:moveTo>
                <a:lnTo>
                  <a:pt x="1768289" y="0"/>
                </a:lnTo>
                <a:lnTo>
                  <a:pt x="1768289" y="625404"/>
                </a:lnTo>
                <a:lnTo>
                  <a:pt x="0" y="6254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Freeform 15"/>
          <p:cNvSpPr/>
          <p:nvPr/>
        </p:nvSpPr>
        <p:spPr>
          <a:xfrm>
            <a:off x="2612880" y="3413520"/>
            <a:ext cx="5149440" cy="2561760"/>
          </a:xfrm>
          <a:custGeom>
            <a:avLst/>
            <a:gdLst/>
            <a:ahLst/>
            <a:rect l="l" t="t" r="r" b="b"/>
            <a:pathLst>
              <a:path w="10299611" h="5124056">
                <a:moveTo>
                  <a:pt x="0" y="0"/>
                </a:moveTo>
                <a:lnTo>
                  <a:pt x="10299611" y="0"/>
                </a:lnTo>
                <a:lnTo>
                  <a:pt x="10299611" y="5124057"/>
                </a:lnTo>
                <a:lnTo>
                  <a:pt x="0" y="51240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PlaceHolder 1"/>
          <p:cNvSpPr>
            <a:spLocks noGrp="1"/>
          </p:cNvSpPr>
          <p:nvPr>
            <p:ph type="sldNum" idx="33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257F4E9-4CAC-45D6-A90F-D785B3B55E5B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443" name="TextBox 4"/>
          <p:cNvSpPr/>
          <p:nvPr/>
        </p:nvSpPr>
        <p:spPr>
          <a:xfrm>
            <a:off x="17640" y="3261960"/>
            <a:ext cx="2458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27"/>
              </a:lnSpc>
              <a:buNone/>
            </a:pPr>
            <a:r>
              <a:rPr b="1" lang="en-US" sz="2270" spc="-1" strike="noStrike">
                <a:solidFill>
                  <a:srgbClr val="ffffff"/>
                </a:solidFill>
                <a:latin typeface="Codec Pro Bold"/>
                <a:ea typeface="Codec Pro Bold"/>
              </a:rPr>
              <a:t>Beratung</a:t>
            </a:r>
            <a:endParaRPr b="0" lang="en-GB" sz="22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AutoShape 2"/>
          <p:cNvSpPr/>
          <p:nvPr/>
        </p:nvSpPr>
        <p:spPr>
          <a:xfrm rot="10800000">
            <a:off x="360" y="360"/>
            <a:ext cx="2458800" cy="6857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Freeform 3"/>
          <p:cNvSpPr/>
          <p:nvPr/>
        </p:nvSpPr>
        <p:spPr>
          <a:xfrm>
            <a:off x="-69840" y="4416120"/>
            <a:ext cx="2528640" cy="2528640"/>
          </a:xfrm>
          <a:custGeom>
            <a:avLst/>
            <a:gdLst/>
            <a:ah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Freeform 4"/>
          <p:cNvSpPr/>
          <p:nvPr/>
        </p:nvSpPr>
        <p:spPr>
          <a:xfrm>
            <a:off x="2678400" y="133920"/>
            <a:ext cx="4901400" cy="2696400"/>
          </a:xfrm>
          <a:custGeom>
            <a:avLst/>
            <a:gdLst/>
            <a:ahLst/>
            <a:rect l="l" t="t" r="r" b="b"/>
            <a:pathLst>
              <a:path w="9803849" h="5393829">
                <a:moveTo>
                  <a:pt x="0" y="0"/>
                </a:moveTo>
                <a:lnTo>
                  <a:pt x="9803850" y="0"/>
                </a:lnTo>
                <a:lnTo>
                  <a:pt x="9803850" y="5393829"/>
                </a:lnTo>
                <a:lnTo>
                  <a:pt x="0" y="53938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Freeform 6"/>
          <p:cNvSpPr/>
          <p:nvPr/>
        </p:nvSpPr>
        <p:spPr>
          <a:xfrm>
            <a:off x="2678400" y="2981160"/>
            <a:ext cx="4901400" cy="3718800"/>
          </a:xfrm>
          <a:custGeom>
            <a:avLst/>
            <a:gdLst/>
            <a:ahLst/>
            <a:rect l="l" t="t" r="r" b="b"/>
            <a:pathLst>
              <a:path w="9803849" h="7438360">
                <a:moveTo>
                  <a:pt x="0" y="0"/>
                </a:moveTo>
                <a:lnTo>
                  <a:pt x="9803850" y="0"/>
                </a:lnTo>
                <a:lnTo>
                  <a:pt x="9803850" y="7438360"/>
                </a:lnTo>
                <a:lnTo>
                  <a:pt x="0" y="74383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TextBox 7"/>
          <p:cNvSpPr/>
          <p:nvPr/>
        </p:nvSpPr>
        <p:spPr>
          <a:xfrm>
            <a:off x="7783560" y="3125880"/>
            <a:ext cx="1679760" cy="38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1" lang="en-US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Training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64 NVIDIA H100 GPU</a:t>
            </a: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r>
              <a:rPr b="1" lang="en-US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Inferenz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40 NVIDIA A30 GPU</a:t>
            </a: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r>
              <a:rPr b="1" lang="en-US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ARM Server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Ampere Altra Max M128-30 CPU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2 x NVIDIA L40 GPUs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r>
              <a:rPr b="1" lang="en-US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GPU Server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AMD Epyc CPU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8 x NVIDIA L40S GPU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49" name="TextBox 8"/>
          <p:cNvSpPr/>
          <p:nvPr/>
        </p:nvSpPr>
        <p:spPr>
          <a:xfrm>
            <a:off x="288360" y="2483280"/>
            <a:ext cx="193176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400"/>
              </a:lnSpc>
              <a:buNone/>
            </a:pPr>
            <a:r>
              <a:rPr b="1" lang="en-US" sz="1000" spc="-1" strike="noStrike" u="sng">
                <a:solidFill>
                  <a:srgbClr val="ffffff"/>
                </a:solidFill>
                <a:uFillTx/>
                <a:latin typeface="Codec Pro Bold"/>
                <a:ea typeface="Codec Pro Bold"/>
              </a:rPr>
              <a:t>aisc.hpi.de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50" name="TextBox 9"/>
          <p:cNvSpPr/>
          <p:nvPr/>
        </p:nvSpPr>
        <p:spPr>
          <a:xfrm>
            <a:off x="-132840" y="2307240"/>
            <a:ext cx="235260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400"/>
              </a:lnSpc>
              <a:buNone/>
            </a:pPr>
            <a:r>
              <a:rPr b="1" lang="en-US" sz="1000" spc="-1" strike="noStrike">
                <a:solidFill>
                  <a:srgbClr val="ffffff"/>
                </a:solidFill>
                <a:latin typeface="Codec Pro Bold"/>
                <a:ea typeface="Codec Pro Bold"/>
              </a:rPr>
              <a:t>Zugangsanfrage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51" name="TextBox 10"/>
          <p:cNvSpPr/>
          <p:nvPr/>
        </p:nvSpPr>
        <p:spPr>
          <a:xfrm>
            <a:off x="7698240" y="291960"/>
            <a:ext cx="3234240" cy="277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Kostenloser Zugang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Kein Produktionsbetrieb</a:t>
            </a:r>
            <a:endParaRPr b="0" lang="en-GB" sz="1200" spc="-1" strike="noStrike">
              <a:latin typeface="Arial"/>
            </a:endParaRPr>
          </a:p>
          <a:p>
            <a:pPr lvl="2" marL="518040" indent="-172800">
              <a:lnSpc>
                <a:spcPts val="1681"/>
              </a:lnSpc>
              <a:buClr>
                <a:srgbClr val="000000"/>
              </a:buClr>
              <a:buFont typeface="Arial"/>
              <a:buChar char="⚬"/>
            </a:pPr>
            <a:r>
              <a:rPr b="0" lang="en-GB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Daten sollten </a:t>
            </a:r>
            <a:r>
              <a:rPr b="1" lang="en-GB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anonymisier</a:t>
            </a:r>
            <a:r>
              <a:rPr b="0" lang="en-GB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 oder </a:t>
            </a:r>
            <a:r>
              <a:rPr b="1" lang="en-GB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synthetisierd </a:t>
            </a:r>
            <a:r>
              <a:rPr b="0" lang="en-GB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werden</a:t>
            </a:r>
            <a:endParaRPr b="0" lang="en-GB" sz="1200" spc="-1" strike="noStrike">
              <a:latin typeface="Arial"/>
            </a:endParaRPr>
          </a:p>
          <a:p>
            <a:pPr lvl="2" marL="518040" indent="-172800">
              <a:lnSpc>
                <a:spcPts val="1681"/>
              </a:lnSpc>
              <a:buClr>
                <a:srgbClr val="000000"/>
              </a:buClr>
              <a:buFont typeface="Arial"/>
              <a:buChar char="⚬"/>
            </a:pPr>
            <a:r>
              <a:rPr b="0" lang="en-GB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Kein </a:t>
            </a:r>
            <a:r>
              <a:rPr b="1" lang="en-GB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hosting </a:t>
            </a:r>
            <a:r>
              <a:rPr b="0" lang="en-GB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von Produkten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Berichterstattung </a:t>
            </a:r>
            <a:r>
              <a:rPr b="0" lang="en-GB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&amp; </a:t>
            </a:r>
            <a:r>
              <a:rPr b="1" lang="en-GB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Veröffentlichung </a:t>
            </a:r>
            <a:r>
              <a:rPr b="0" lang="en-GB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durch Nutzer:innen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Alte Rechte </a:t>
            </a:r>
            <a:r>
              <a:rPr b="0" lang="en-GB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verbleiben bei Nutzer:innen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Neue Rechte </a:t>
            </a:r>
            <a:r>
              <a:rPr b="0" lang="en-GB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verbleiben bei Nutzer:innen</a:t>
            </a:r>
            <a:endParaRPr b="0" lang="en-GB" sz="1200" spc="-1" strike="noStrike">
              <a:latin typeface="Arial"/>
            </a:endParaRPr>
          </a:p>
          <a:p>
            <a:pPr lvl="2" marL="518040" indent="-172800">
              <a:lnSpc>
                <a:spcPts val="1681"/>
              </a:lnSpc>
              <a:buClr>
                <a:srgbClr val="000000"/>
              </a:buClr>
              <a:buFont typeface="Arial"/>
              <a:buChar char="⚬"/>
            </a:pPr>
            <a:r>
              <a:rPr b="0" lang="de-DE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Gewährung von Nutzungsrechten für Forschung und Lehre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2" name="Freeform 11"/>
          <p:cNvSpPr/>
          <p:nvPr/>
        </p:nvSpPr>
        <p:spPr>
          <a:xfrm>
            <a:off x="274320" y="334800"/>
            <a:ext cx="1945800" cy="1945800"/>
          </a:xfrm>
          <a:custGeom>
            <a:avLst/>
            <a:gdLst/>
            <a:ahLst/>
            <a:rect l="l" t="t" r="r" b="b"/>
            <a:pathLst>
              <a:path w="3892161" h="3892161">
                <a:moveTo>
                  <a:pt x="0" y="0"/>
                </a:moveTo>
                <a:lnTo>
                  <a:pt x="3892161" y="0"/>
                </a:lnTo>
                <a:lnTo>
                  <a:pt x="3892161" y="3892161"/>
                </a:lnTo>
                <a:lnTo>
                  <a:pt x="0" y="38921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TextBox 12"/>
          <p:cNvSpPr/>
          <p:nvPr/>
        </p:nvSpPr>
        <p:spPr>
          <a:xfrm>
            <a:off x="9597240" y="3125880"/>
            <a:ext cx="1679760" cy="34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81"/>
              </a:lnSpc>
              <a:buNone/>
            </a:pPr>
            <a:r>
              <a:rPr b="1" lang="en-US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Edge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ARMv8 CPU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NVIDIA Jetson AGX Module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r>
              <a:rPr b="1" lang="en-US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Neuromorph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288 SpiNNaker2 Chips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r>
              <a:rPr b="1" lang="en-US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Storage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1.5 PB NVMe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ts val="1681"/>
              </a:lnSpc>
              <a:buNone/>
            </a:pPr>
            <a:r>
              <a:rPr b="1" lang="en-US" sz="1200" spc="-1" strike="noStrike">
                <a:solidFill>
                  <a:srgbClr val="dc640d"/>
                </a:solidFill>
                <a:latin typeface="Codec Pro Bold"/>
                <a:ea typeface="Codec Pro Bold"/>
              </a:rPr>
              <a:t>Network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400 Gb/s Infiniband</a:t>
            </a:r>
            <a:endParaRPr b="0" lang="en-GB" sz="1200" spc="-1" strike="noStrike">
              <a:latin typeface="Arial"/>
            </a:endParaRPr>
          </a:p>
          <a:p>
            <a:pPr lvl="1" marL="259200" indent="-129600">
              <a:lnSpc>
                <a:spcPts val="168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odec Pro"/>
                <a:ea typeface="Codec Pro"/>
              </a:rPr>
              <a:t>200 Gb/s Ethernet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4" name="Freeform 13"/>
          <p:cNvSpPr/>
          <p:nvPr/>
        </p:nvSpPr>
        <p:spPr>
          <a:xfrm>
            <a:off x="17640" y="5896800"/>
            <a:ext cx="1466640" cy="960840"/>
          </a:xfrm>
          <a:custGeom>
            <a:avLst/>
            <a:gdLst/>
            <a:ahLst/>
            <a:rect l="l" t="t" r="r" b="b"/>
            <a:pathLst>
              <a:path w="2934345" h="1922740">
                <a:moveTo>
                  <a:pt x="0" y="0"/>
                </a:moveTo>
                <a:lnTo>
                  <a:pt x="2934345" y="0"/>
                </a:lnTo>
                <a:lnTo>
                  <a:pt x="2934345" y="1922740"/>
                </a:lnTo>
                <a:lnTo>
                  <a:pt x="0" y="19227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Freeform 14"/>
          <p:cNvSpPr/>
          <p:nvPr/>
        </p:nvSpPr>
        <p:spPr>
          <a:xfrm>
            <a:off x="11131200" y="155160"/>
            <a:ext cx="883800" cy="312480"/>
          </a:xfrm>
          <a:custGeom>
            <a:avLst/>
            <a:gdLst/>
            <a:ahLst/>
            <a:rect l="l" t="t" r="r" b="b"/>
            <a:pathLst>
              <a:path w="1768290" h="625404">
                <a:moveTo>
                  <a:pt x="0" y="0"/>
                </a:moveTo>
                <a:lnTo>
                  <a:pt x="1768289" y="0"/>
                </a:lnTo>
                <a:lnTo>
                  <a:pt x="1768289" y="625404"/>
                </a:lnTo>
                <a:lnTo>
                  <a:pt x="0" y="6254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PlaceHolder 1"/>
          <p:cNvSpPr>
            <a:spLocks noGrp="1"/>
          </p:cNvSpPr>
          <p:nvPr>
            <p:ph type="sldNum" idx="34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7DFBE8E-F43B-446A-85EB-EEEC180E4786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457" name="TextBox 4"/>
          <p:cNvSpPr/>
          <p:nvPr/>
        </p:nvSpPr>
        <p:spPr>
          <a:xfrm>
            <a:off x="17640" y="3261960"/>
            <a:ext cx="2458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27"/>
              </a:lnSpc>
              <a:buNone/>
            </a:pPr>
            <a:r>
              <a:rPr b="1" lang="en-US" sz="2270" spc="-1" strike="noStrike">
                <a:solidFill>
                  <a:srgbClr val="ffffff"/>
                </a:solidFill>
                <a:latin typeface="Codec Pro Bold"/>
                <a:ea typeface="Codec Pro Bold"/>
              </a:rPr>
              <a:t>Infrastruktur</a:t>
            </a:r>
            <a:endParaRPr b="0" lang="en-GB" sz="22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Freeform 4"/>
          <p:cNvSpPr/>
          <p:nvPr/>
        </p:nvSpPr>
        <p:spPr>
          <a:xfrm>
            <a:off x="7873920" y="3650400"/>
            <a:ext cx="1901160" cy="3072960"/>
          </a:xfrm>
          <a:custGeom>
            <a:avLst/>
            <a:gdLst/>
            <a:ahLst/>
            <a:rect l="l" t="t" r="r" b="b"/>
            <a:pathLst>
              <a:path w="4071418" h="6566803">
                <a:moveTo>
                  <a:pt x="0" y="0"/>
                </a:moveTo>
                <a:lnTo>
                  <a:pt x="4071418" y="0"/>
                </a:lnTo>
                <a:lnTo>
                  <a:pt x="4071418" y="6566803"/>
                </a:lnTo>
                <a:lnTo>
                  <a:pt x="0" y="65668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TextBox 8"/>
          <p:cNvSpPr/>
          <p:nvPr/>
        </p:nvSpPr>
        <p:spPr>
          <a:xfrm>
            <a:off x="685800" y="711360"/>
            <a:ext cx="2063520" cy="14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739"/>
              </a:lnSpc>
              <a:buNone/>
            </a:pPr>
            <a:r>
              <a:rPr b="0" lang="en-US" sz="2670" spc="-1" strike="noStrike" u="sng">
                <a:solidFill>
                  <a:srgbClr val="dc640d"/>
                </a:solidFill>
                <a:uFillTx/>
                <a:latin typeface="Codec Pro Bold"/>
                <a:ea typeface="Arial"/>
              </a:rPr>
              <a:t>kisz@hpi.de</a:t>
            </a:r>
            <a:r>
              <a:rPr b="0" lang="en-US" sz="2670" spc="-1" strike="noStrike">
                <a:solidFill>
                  <a:srgbClr val="dc640d"/>
                </a:solidFill>
                <a:latin typeface="Codec Pro Bold"/>
                <a:ea typeface="Arial"/>
              </a:rPr>
              <a:t>    </a:t>
            </a:r>
            <a:r>
              <a:rPr b="0" lang="en-US" sz="2670" spc="-1" strike="noStrike" u="sng">
                <a:solidFill>
                  <a:srgbClr val="dc640d"/>
                </a:solidFill>
                <a:uFillTx/>
                <a:latin typeface="Codec Pro Bold"/>
                <a:ea typeface="Arial"/>
              </a:rPr>
              <a:t>hpi.de/kisz</a:t>
            </a:r>
            <a:endParaRPr b="0" lang="en-GB" sz="2670" spc="-1" strike="noStrike">
              <a:latin typeface="Arial"/>
            </a:endParaRPr>
          </a:p>
        </p:txBody>
      </p:sp>
      <p:pic>
        <p:nvPicPr>
          <p:cNvPr id="460" name="Graphic 11" descr=""/>
          <p:cNvPicPr/>
          <p:nvPr/>
        </p:nvPicPr>
        <p:blipFill>
          <a:blip r:embed="rId2"/>
          <a:stretch/>
        </p:blipFill>
        <p:spPr>
          <a:xfrm>
            <a:off x="3809880" y="2589480"/>
            <a:ext cx="2474280" cy="2474280"/>
          </a:xfrm>
          <a:prstGeom prst="rect">
            <a:avLst/>
          </a:prstGeom>
          <a:ln w="0">
            <a:noFill/>
          </a:ln>
        </p:spPr>
      </p:pic>
      <p:sp>
        <p:nvSpPr>
          <p:cNvPr id="461" name="TextBox 6"/>
          <p:cNvSpPr/>
          <p:nvPr/>
        </p:nvSpPr>
        <p:spPr>
          <a:xfrm>
            <a:off x="3809880" y="1684800"/>
            <a:ext cx="2474280" cy="90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2660" spc="-1" strike="noStrike">
                <a:solidFill>
                  <a:srgbClr val="000000"/>
                </a:solidFill>
                <a:latin typeface="Arial"/>
                <a:ea typeface="Arial"/>
              </a:rPr>
              <a:t>Deine Meinung ist wichtig!</a:t>
            </a:r>
            <a:endParaRPr b="0" lang="en-GB" sz="2660" spc="-1" strike="noStrike">
              <a:latin typeface="Arial"/>
            </a:endParaRPr>
          </a:p>
        </p:txBody>
      </p:sp>
      <p:sp>
        <p:nvSpPr>
          <p:cNvPr id="462" name="TextBox 9"/>
          <p:cNvSpPr/>
          <p:nvPr/>
        </p:nvSpPr>
        <p:spPr>
          <a:xfrm>
            <a:off x="3809880" y="5064120"/>
            <a:ext cx="2474280" cy="4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340" spc="-1" strike="noStrike">
                <a:solidFill>
                  <a:srgbClr val="000000"/>
                </a:solidFill>
                <a:latin typeface="Arial"/>
                <a:ea typeface="Arial"/>
              </a:rPr>
              <a:t>QR Code zum </a:t>
            </a:r>
            <a:br>
              <a:rPr sz="1340"/>
            </a:br>
            <a:r>
              <a:rPr b="0" lang="de-DE" sz="1340" spc="-1" strike="noStrike">
                <a:solidFill>
                  <a:srgbClr val="000000"/>
                </a:solidFill>
                <a:latin typeface="Arial"/>
                <a:ea typeface="Arial"/>
              </a:rPr>
              <a:t>Feedback-Formular</a:t>
            </a:r>
            <a:endParaRPr b="0" lang="en-GB" sz="1340" spc="-1" strike="noStrike">
              <a:latin typeface="Arial"/>
            </a:endParaRPr>
          </a:p>
        </p:txBody>
      </p:sp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14440" indent="-285840">
              <a:lnSpc>
                <a:spcPct val="150000"/>
              </a:lnSpc>
              <a:buClr>
                <a:srgbClr val="5a6065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5a6065"/>
                </a:solidFill>
                <a:latin typeface="Verdana"/>
                <a:ea typeface="Verdana"/>
              </a:rPr>
              <a:t>Ich möchte Code entwickeln, versionieren und gemeinsam pflegen.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50000"/>
              </a:lnSpc>
              <a:buClr>
                <a:srgbClr val="5a6065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5a6065"/>
                </a:solidFill>
                <a:latin typeface="Verdana"/>
                <a:ea typeface="Verdana"/>
              </a:rPr>
              <a:t>Ich möchte bestehenden Code und externe Bibliotheken zuverlässig integrieren.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50000"/>
              </a:lnSpc>
              <a:buClr>
                <a:srgbClr val="5a6065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5a6065"/>
                </a:solidFill>
                <a:latin typeface="Verdana"/>
                <a:ea typeface="Verdana"/>
              </a:rPr>
              <a:t>Ich möchte heterogene Datentypen (Text, Tabellen, Bilder, Audio, Video) verarbeiten.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50000"/>
              </a:lnSpc>
              <a:buClr>
                <a:srgbClr val="5a6065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5a6065"/>
                </a:solidFill>
                <a:latin typeface="Verdana"/>
                <a:ea typeface="Verdana"/>
              </a:rPr>
              <a:t>Ich möchte, dass Code überall gleich funktioniert (Laptop, Server, Rechenzentrum).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50000"/>
              </a:lnSpc>
              <a:buClr>
                <a:srgbClr val="5a6065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5a6065"/>
                </a:solidFill>
                <a:latin typeface="Verdana"/>
                <a:ea typeface="Verdana"/>
              </a:rPr>
              <a:t>Ich möchte Anwendungen intern bereitstellen und betreiben.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50000"/>
              </a:lnSpc>
              <a:buClr>
                <a:srgbClr val="5a6065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5a6065"/>
                </a:solidFill>
                <a:latin typeface="Verdana"/>
                <a:ea typeface="Verdana"/>
              </a:rPr>
              <a:t>Ich möchte KI-Modelle souverän und datenschutzkonform ausführen.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50000"/>
              </a:lnSpc>
              <a:buClr>
                <a:srgbClr val="5a6065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5a6065"/>
                </a:solidFill>
                <a:latin typeface="Verdana"/>
                <a:ea typeface="Verdana"/>
              </a:rPr>
              <a:t>Ich möchte skalierbare Rechenressourcen für Training und Inferenz nutzen.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50000"/>
              </a:lnSpc>
              <a:buClr>
                <a:srgbClr val="5a6065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5a6065"/>
                </a:solidFill>
                <a:latin typeface="Verdana"/>
                <a:ea typeface="Verdana"/>
              </a:rPr>
              <a:t>Ich möchte große Dokumentbestände semantisch durchsuchen.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</a:pPr>
            <a:r>
              <a:rPr b="0" lang="en-GB" sz="3200" spc="-1" strike="noStrike">
                <a:solidFill>
                  <a:srgbClr val="5a6065"/>
                </a:solidFill>
                <a:latin typeface="Verdana"/>
                <a:ea typeface="Verdana"/>
              </a:rPr>
              <a:t>KI-Entwicklung in der Praxis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sldNum" idx="20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49F96CB-CDE5-4AA6-9DD4-C954B52D7ED7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343080">
              <a:lnSpc>
                <a:spcPct val="150000"/>
              </a:lnSpc>
              <a:buClr>
                <a:srgbClr val="5a6065"/>
              </a:buClr>
              <a:buFont typeface="Arial"/>
              <a:buAutoNum type="arabicPeriod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Installation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343080">
              <a:lnSpc>
                <a:spcPct val="100000"/>
              </a:lnSpc>
              <a:spcBef>
                <a:spcPts val="1100"/>
              </a:spcBef>
              <a:buClr>
                <a:srgbClr val="5a6065"/>
              </a:buClr>
              <a:buFont typeface="Arial"/>
              <a:buAutoNum type="alphaLcParenR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VS Code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343080">
              <a:lnSpc>
                <a:spcPct val="100000"/>
              </a:lnSpc>
              <a:spcBef>
                <a:spcPts val="1100"/>
              </a:spcBef>
              <a:buClr>
                <a:srgbClr val="5a6065"/>
              </a:buClr>
              <a:buFont typeface="Arial"/>
              <a:buAutoNum type="alphaLcParenR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GitHub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343080">
              <a:lnSpc>
                <a:spcPct val="100000"/>
              </a:lnSpc>
              <a:spcBef>
                <a:spcPts val="1100"/>
              </a:spcBef>
              <a:buClr>
                <a:srgbClr val="5a6065"/>
              </a:buClr>
              <a:buFont typeface="Arial"/>
              <a:buAutoNum type="alphaLcParenR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Python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343080">
              <a:lnSpc>
                <a:spcPct val="100000"/>
              </a:lnSpc>
              <a:spcBef>
                <a:spcPts val="1100"/>
              </a:spcBef>
              <a:buClr>
                <a:srgbClr val="5a6065"/>
              </a:buClr>
              <a:buFont typeface="Arial"/>
              <a:buAutoNum type="alphaLcParenR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UV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343080">
              <a:lnSpc>
                <a:spcPct val="100000"/>
              </a:lnSpc>
              <a:spcBef>
                <a:spcPts val="1100"/>
              </a:spcBef>
              <a:buClr>
                <a:srgbClr val="5a6065"/>
              </a:buClr>
              <a:buFont typeface="Arial"/>
              <a:buAutoNum type="alphaLcParenR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Jupyter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343080">
              <a:lnSpc>
                <a:spcPct val="100000"/>
              </a:lnSpc>
              <a:spcBef>
                <a:spcPts val="1100"/>
              </a:spcBef>
              <a:buClr>
                <a:srgbClr val="5a6065"/>
              </a:buClr>
              <a:buFont typeface="Arial"/>
              <a:buAutoNum type="alphaLcParenR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Docker Desktop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343080">
              <a:lnSpc>
                <a:spcPct val="100000"/>
              </a:lnSpc>
              <a:spcBef>
                <a:spcPts val="1100"/>
              </a:spcBef>
              <a:buClr>
                <a:srgbClr val="5a6065"/>
              </a:buClr>
              <a:buFont typeface="Arial"/>
              <a:buAutoNum type="alphaLcParenR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Ollama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343080">
              <a:lnSpc>
                <a:spcPct val="100000"/>
              </a:lnSpc>
              <a:spcBef>
                <a:spcPts val="1100"/>
              </a:spcBef>
              <a:buClr>
                <a:srgbClr val="5a6065"/>
              </a:buClr>
              <a:buFont typeface="Arial"/>
              <a:buAutoNum type="alphaLcParenR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vLLM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343080">
              <a:lnSpc>
                <a:spcPct val="100000"/>
              </a:lnSpc>
              <a:spcBef>
                <a:spcPts val="1100"/>
              </a:spcBef>
              <a:buClr>
                <a:srgbClr val="5a6065"/>
              </a:buClr>
              <a:buFont typeface="Arial"/>
              <a:buAutoNum type="alphaLcParenR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Qdrant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71680" indent="-343080">
              <a:lnSpc>
                <a:spcPct val="100000"/>
              </a:lnSpc>
              <a:buClr>
                <a:srgbClr val="5a6065"/>
              </a:buClr>
              <a:buFont typeface="Arial"/>
              <a:buAutoNum type="arabicPeriod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Outlook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343080">
              <a:lnSpc>
                <a:spcPct val="100000"/>
              </a:lnSpc>
              <a:spcBef>
                <a:spcPts val="1100"/>
              </a:spcBef>
              <a:buClr>
                <a:srgbClr val="5a6065"/>
              </a:buClr>
              <a:buFont typeface="Wingdings" charset="2"/>
              <a:buChar char="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Workshops des KI-Servicezentrums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</a:pPr>
            <a:r>
              <a:rPr b="0" lang="en-GB" sz="3200" spc="-1" strike="noStrike">
                <a:solidFill>
                  <a:srgbClr val="5a6065"/>
                </a:solidFill>
                <a:latin typeface="Verdana"/>
                <a:ea typeface="Verdana"/>
              </a:rPr>
              <a:t>Agenda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1019160" y="533520"/>
            <a:ext cx="8330400" cy="84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600" spc="-1" strike="noStrike">
                <a:solidFill>
                  <a:srgbClr val="ffffff"/>
                </a:solidFill>
                <a:latin typeface="Verdana"/>
                <a:ea typeface="Verdana"/>
              </a:rPr>
              <a:t>Überblick der installierten Software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ldNum" idx="21"/>
          </p:nvPr>
        </p:nvSpPr>
        <p:spPr>
          <a:xfrm>
            <a:off x="11429640" y="616680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ffffff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E409306-D153-49CD-A358-15C9AA2DD8E8}" type="slidenum">
              <a:rPr b="0" lang="de-DE" sz="1100" spc="-1" strike="noStrike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Code-Editor: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Leichtgewichtig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Plattformübergreifend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Ausbaubar mithilfe von Extensions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2000"/>
              </a:lnSpc>
              <a:buNone/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Unterstützt verschiedene Werkzeuge: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Python, Jupyter Notebook, Git, Docker, SSH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2000"/>
              </a:lnSpc>
              <a:buNone/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Integration von Coding Assistenten (z.B. Claude)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</a:pPr>
            <a:r>
              <a:rPr b="0" lang="en-GB" sz="3200" spc="-1" strike="noStrike">
                <a:solidFill>
                  <a:srgbClr val="5a6065"/>
                </a:solidFill>
                <a:latin typeface="Verdana"/>
                <a:ea typeface="Verdana"/>
              </a:rPr>
              <a:t>Visual Studio Code (VS Code)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sldNum" idx="22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4C03D10-A4AD-46B5-ABFD-F389C0B8F80D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Plattform für Versionsverwaltung von Code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Entwicklung, Versionierung, Überprüfung, Dokumentation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2000"/>
              </a:lnSpc>
              <a:buNone/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Reproduktion von KI-Projekten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Nützlich für eigene Weiterbildung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Verfügbarkeit von Lösungen für eigene Probleme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2000"/>
              </a:lnSpc>
              <a:buNone/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</a:pPr>
            <a:r>
              <a:rPr b="0" lang="en-GB" sz="3200" spc="-1" strike="noStrike">
                <a:solidFill>
                  <a:srgbClr val="5a6065"/>
                </a:solidFill>
                <a:latin typeface="Verdana"/>
                <a:ea typeface="Verdana"/>
              </a:rPr>
              <a:t>GitHub &amp; Git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sldNum" idx="23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46EC69A-FC49-41B4-9C42-B374105EA692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Universelle Programmiersprache mit zentralen Bibliotheken für KI &amp; Data Science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NumPy: numerische Berechnungen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PyTorch: neuronale Netzwerke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Librosa: audio Verarbeitung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…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Viele Tutorials verfügbar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2000"/>
              </a:lnSpc>
              <a:buNone/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Geeignet für Datenverarbeitung, Modelltraining, I/O-Prozesse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</a:pPr>
            <a:r>
              <a:rPr b="0" lang="en-GB" sz="3200" spc="-1" strike="noStrike">
                <a:solidFill>
                  <a:srgbClr val="5a6065"/>
                </a:solidFill>
                <a:latin typeface="Verdana"/>
                <a:ea typeface="Verdana"/>
              </a:rPr>
              <a:t>Python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sldNum" idx="24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8DE2845-6E66-4257-B4B2-4383975A26D4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Schneller Python Paket- &amp; Projektmanager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Managt Installation von Paketen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Erzeugt reproduzierbare Entwicklungsumgebungen (d.h. gleiche Paket-Versionen)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Stellt sicher, dass Code auf verschiedenen Maschinen fehlerfrei läuft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Windows 10, 11, XP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Linux Mint, Ubuntu, Debian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MacOS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</a:pPr>
            <a:r>
              <a:rPr b="0" lang="en-GB" sz="3200" spc="-1" strike="noStrike">
                <a:solidFill>
                  <a:srgbClr val="5a6065"/>
                </a:solidFill>
                <a:latin typeface="Verdana"/>
                <a:ea typeface="Verdana"/>
              </a:rPr>
              <a:t>UV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sldNum" idx="25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3E1945C-C468-4345-B5ED-021C04243DDF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/>
          </p:nvPr>
        </p:nvSpPr>
        <p:spPr>
          <a:xfrm>
            <a:off x="3114720" y="1758960"/>
            <a:ext cx="865800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Interaktive Notebook-Umgebung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Verarbeitung von Code, Text, Formeln (Markdown), Visualisierungen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Ideal für explorative Datenanalyse, Prototyping &amp; Unterricht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22000"/>
              </a:lnSpc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Einfaches Debugging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285840">
              <a:lnSpc>
                <a:spcPct val="122000"/>
              </a:lnSpc>
              <a:spcBef>
                <a:spcPts val="1100"/>
              </a:spcBef>
              <a:buClr>
                <a:srgbClr val="5a6065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5a6065"/>
                </a:solidFill>
                <a:latin typeface="Verdana"/>
                <a:ea typeface="Verdana"/>
              </a:rPr>
              <a:t>Code-Blocke können unabhängig voneinander ausgeführt werden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title"/>
          </p:nvPr>
        </p:nvSpPr>
        <p:spPr>
          <a:xfrm>
            <a:off x="3114720" y="507240"/>
            <a:ext cx="6851520" cy="100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18000"/>
              </a:lnSpc>
              <a:buNone/>
            </a:pPr>
            <a:r>
              <a:rPr b="0" lang="en-GB" sz="3200" spc="-1" strike="noStrike">
                <a:solidFill>
                  <a:srgbClr val="5a6065"/>
                </a:solidFill>
                <a:latin typeface="Verdana"/>
                <a:ea typeface="Verdana"/>
              </a:rPr>
              <a:t>Jupyter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sldNum" idx="26"/>
          </p:nvPr>
        </p:nvSpPr>
        <p:spPr>
          <a:xfrm>
            <a:off x="11531160" y="6416640"/>
            <a:ext cx="4874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100" spc="-1" strike="noStrike">
                <a:solidFill>
                  <a:srgbClr val="5a6065"/>
                </a:solidFill>
                <a:latin typeface="Verdana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53E3294-334A-4FE7-A269-2E93BBDCD91F}" type="slidenum">
              <a:rPr b="0" lang="de-DE" sz="1100" spc="-1" strike="noStrike">
                <a:solidFill>
                  <a:srgbClr val="5a6065"/>
                </a:solidFill>
                <a:latin typeface="Verdana"/>
                <a:ea typeface="Verdana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6065"/>
      </a:dk2>
      <a:lt2>
        <a:srgbClr val="ffffff"/>
      </a:lt2>
      <a:accent1>
        <a:srgbClr val="b1063a"/>
      </a:accent1>
      <a:accent2>
        <a:srgbClr val="dd6108"/>
      </a:accent2>
      <a:accent3>
        <a:srgbClr val="f6a800"/>
      </a:accent3>
      <a:accent4>
        <a:srgbClr val="dddfe0"/>
      </a:accent4>
      <a:accent5>
        <a:srgbClr val="007a9e"/>
      </a:accent5>
      <a:accent6>
        <a:srgbClr val="18e979"/>
      </a:accent6>
      <a:hlink>
        <a:srgbClr val="b1063a"/>
      </a:hlink>
      <a:folHlink>
        <a:srgbClr val="b1063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6065"/>
      </a:dk2>
      <a:lt2>
        <a:srgbClr val="ffffff"/>
      </a:lt2>
      <a:accent1>
        <a:srgbClr val="b1063a"/>
      </a:accent1>
      <a:accent2>
        <a:srgbClr val="dd6108"/>
      </a:accent2>
      <a:accent3>
        <a:srgbClr val="f6a800"/>
      </a:accent3>
      <a:accent4>
        <a:srgbClr val="dddfe0"/>
      </a:accent4>
      <a:accent5>
        <a:srgbClr val="007a9e"/>
      </a:accent5>
      <a:accent6>
        <a:srgbClr val="18e979"/>
      </a:accent6>
      <a:hlink>
        <a:srgbClr val="b1063a"/>
      </a:hlink>
      <a:folHlink>
        <a:srgbClr val="b1063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6065"/>
      </a:dk2>
      <a:lt2>
        <a:srgbClr val="ffffff"/>
      </a:lt2>
      <a:accent1>
        <a:srgbClr val="b1063a"/>
      </a:accent1>
      <a:accent2>
        <a:srgbClr val="dd6108"/>
      </a:accent2>
      <a:accent3>
        <a:srgbClr val="f6a800"/>
      </a:accent3>
      <a:accent4>
        <a:srgbClr val="dddfe0"/>
      </a:accent4>
      <a:accent5>
        <a:srgbClr val="007a9e"/>
      </a:accent5>
      <a:accent6>
        <a:srgbClr val="18e979"/>
      </a:accent6>
      <a:hlink>
        <a:srgbClr val="b1063a"/>
      </a:hlink>
      <a:folHlink>
        <a:srgbClr val="b1063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6065"/>
      </a:dk2>
      <a:lt2>
        <a:srgbClr val="ffffff"/>
      </a:lt2>
      <a:accent1>
        <a:srgbClr val="b1063a"/>
      </a:accent1>
      <a:accent2>
        <a:srgbClr val="dd6108"/>
      </a:accent2>
      <a:accent3>
        <a:srgbClr val="f6a800"/>
      </a:accent3>
      <a:accent4>
        <a:srgbClr val="dddfe0"/>
      </a:accent4>
      <a:accent5>
        <a:srgbClr val="007a9e"/>
      </a:accent5>
      <a:accent6>
        <a:srgbClr val="18e979"/>
      </a:accent6>
      <a:hlink>
        <a:srgbClr val="b1063a"/>
      </a:hlink>
      <a:folHlink>
        <a:srgbClr val="b1063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6065"/>
      </a:dk2>
      <a:lt2>
        <a:srgbClr val="ffffff"/>
      </a:lt2>
      <a:accent1>
        <a:srgbClr val="b1063a"/>
      </a:accent1>
      <a:accent2>
        <a:srgbClr val="dd6108"/>
      </a:accent2>
      <a:accent3>
        <a:srgbClr val="f6a800"/>
      </a:accent3>
      <a:accent4>
        <a:srgbClr val="dddfe0"/>
      </a:accent4>
      <a:accent5>
        <a:srgbClr val="007a9e"/>
      </a:accent5>
      <a:accent6>
        <a:srgbClr val="18e979"/>
      </a:accent6>
      <a:hlink>
        <a:srgbClr val="b1063a"/>
      </a:hlink>
      <a:folHlink>
        <a:srgbClr val="b1063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6065"/>
      </a:dk2>
      <a:lt2>
        <a:srgbClr val="ffffff"/>
      </a:lt2>
      <a:accent1>
        <a:srgbClr val="b1063a"/>
      </a:accent1>
      <a:accent2>
        <a:srgbClr val="dd6108"/>
      </a:accent2>
      <a:accent3>
        <a:srgbClr val="f6a800"/>
      </a:accent3>
      <a:accent4>
        <a:srgbClr val="dddfe0"/>
      </a:accent4>
      <a:accent5>
        <a:srgbClr val="007a9e"/>
      </a:accent5>
      <a:accent6>
        <a:srgbClr val="18e979"/>
      </a:accent6>
      <a:hlink>
        <a:srgbClr val="b1063a"/>
      </a:hlink>
      <a:folHlink>
        <a:srgbClr val="b1063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6065"/>
      </a:dk2>
      <a:lt2>
        <a:srgbClr val="ffffff"/>
      </a:lt2>
      <a:accent1>
        <a:srgbClr val="b1063a"/>
      </a:accent1>
      <a:accent2>
        <a:srgbClr val="dd6108"/>
      </a:accent2>
      <a:accent3>
        <a:srgbClr val="f6a800"/>
      </a:accent3>
      <a:accent4>
        <a:srgbClr val="dddfe0"/>
      </a:accent4>
      <a:accent5>
        <a:srgbClr val="007a9e"/>
      </a:accent5>
      <a:accent6>
        <a:srgbClr val="18e979"/>
      </a:accent6>
      <a:hlink>
        <a:srgbClr val="b1063a"/>
      </a:hlink>
      <a:folHlink>
        <a:srgbClr val="b1063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6065"/>
      </a:dk2>
      <a:lt2>
        <a:srgbClr val="ffffff"/>
      </a:lt2>
      <a:accent1>
        <a:srgbClr val="b1063a"/>
      </a:accent1>
      <a:accent2>
        <a:srgbClr val="dd6108"/>
      </a:accent2>
      <a:accent3>
        <a:srgbClr val="f6a800"/>
      </a:accent3>
      <a:accent4>
        <a:srgbClr val="dddfe0"/>
      </a:accent4>
      <a:accent5>
        <a:srgbClr val="007a9e"/>
      </a:accent5>
      <a:accent6>
        <a:srgbClr val="18e979"/>
      </a:accent6>
      <a:hlink>
        <a:srgbClr val="b1063a"/>
      </a:hlink>
      <a:folHlink>
        <a:srgbClr val="b1063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695</Words>
  <Paragraphs>193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Kohlmeyer, Lasse</dc:creator>
  <dc:description/>
  <dc:language>en-GB</dc:language>
  <cp:lastModifiedBy>Mueller, Hanno</cp:lastModifiedBy>
  <dcterms:modified xsi:type="dcterms:W3CDTF">2026-01-13T20:44:14Z</dcterms:modified>
  <cp:revision>25</cp:revision>
  <dc:subject/>
  <dc:title>Scope des Pilotprojekts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19</vt:i4>
  </property>
</Properties>
</file>